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1"/>
  </p:notesMasterIdLst>
  <p:handoutMasterIdLst>
    <p:handoutMasterId r:id="rId12"/>
  </p:handoutMasterIdLst>
  <p:sldIdLst>
    <p:sldId id="301" r:id="rId2"/>
    <p:sldId id="320" r:id="rId3"/>
    <p:sldId id="307" r:id="rId4"/>
    <p:sldId id="317" r:id="rId5"/>
    <p:sldId id="313" r:id="rId6"/>
    <p:sldId id="322" r:id="rId7"/>
    <p:sldId id="321" r:id="rId8"/>
    <p:sldId id="309" r:id="rId9"/>
    <p:sldId id="314"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4660" autoAdjust="0"/>
  </p:normalViewPr>
  <p:slideViewPr>
    <p:cSldViewPr>
      <p:cViewPr varScale="1">
        <p:scale>
          <a:sx n="106" d="100"/>
          <a:sy n="106" d="100"/>
        </p:scale>
        <p:origin x="555" y="99"/>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475" cy="465138"/>
          </a:xfrm>
          <a:prstGeom prst="rect">
            <a:avLst/>
          </a:prstGeom>
        </p:spPr>
        <p:txBody>
          <a:bodyPr vert="horz" lIns="91432" tIns="45716" rIns="91432" bIns="45716" rtlCol="0"/>
          <a:lstStyle>
            <a:lvl1pPr algn="l">
              <a:defRPr sz="1200"/>
            </a:lvl1pPr>
          </a:lstStyle>
          <a:p>
            <a:pPr>
              <a:defRPr/>
            </a:pPr>
            <a:endParaRPr lang="en-US"/>
          </a:p>
        </p:txBody>
      </p:sp>
      <p:sp>
        <p:nvSpPr>
          <p:cNvPr id="3" name="Date Placeholder 2"/>
          <p:cNvSpPr>
            <a:spLocks noGrp="1"/>
          </p:cNvSpPr>
          <p:nvPr>
            <p:ph type="dt" sz="quarter" idx="1"/>
          </p:nvPr>
        </p:nvSpPr>
        <p:spPr>
          <a:xfrm>
            <a:off x="3970339" y="1"/>
            <a:ext cx="3038475" cy="465138"/>
          </a:xfrm>
          <a:prstGeom prst="rect">
            <a:avLst/>
          </a:prstGeom>
        </p:spPr>
        <p:txBody>
          <a:bodyPr vert="horz" lIns="91432" tIns="45716" rIns="91432" bIns="45716" rtlCol="0"/>
          <a:lstStyle>
            <a:lvl1pPr algn="r">
              <a:defRPr sz="1200"/>
            </a:lvl1pPr>
          </a:lstStyle>
          <a:p>
            <a:pPr>
              <a:defRPr/>
            </a:pPr>
            <a:fld id="{7F4E2125-7391-499B-BD3F-3283162A49BA}" type="datetimeFigureOut">
              <a:rPr lang="en-US"/>
              <a:pPr>
                <a:defRPr/>
              </a:pPr>
              <a:t>5/8/2019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32" tIns="45716" rIns="91432" bIns="45716"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32" tIns="45716" rIns="91432" bIns="45716"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475" cy="465138"/>
          </a:xfrm>
          <a:prstGeom prst="rect">
            <a:avLst/>
          </a:prstGeom>
        </p:spPr>
        <p:txBody>
          <a:bodyPr vert="horz" lIns="91432" tIns="45716" rIns="91432" bIns="45716"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9" y="1"/>
            <a:ext cx="3038475" cy="465138"/>
          </a:xfrm>
          <a:prstGeom prst="rect">
            <a:avLst/>
          </a:prstGeom>
        </p:spPr>
        <p:txBody>
          <a:bodyPr vert="horz" lIns="91432" tIns="45716" rIns="91432" bIns="45716" rtlCol="0"/>
          <a:lstStyle>
            <a:lvl1pPr algn="r">
              <a:defRPr sz="1200">
                <a:latin typeface="Arial" pitchFamily="34" charset="0"/>
              </a:defRPr>
            </a:lvl1pPr>
          </a:lstStyle>
          <a:p>
            <a:pPr>
              <a:defRPr/>
            </a:pPr>
            <a:fld id="{20194B77-A949-4472-AF28-F82182E888D2}" type="datetimeFigureOut">
              <a:rPr lang="en-US"/>
              <a:pPr>
                <a:defRPr/>
              </a:pPr>
              <a:t>5/8/2019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2" tIns="45716" rIns="91432" bIns="45716" rtlCol="0" anchor="ctr"/>
          <a:lstStyle/>
          <a:p>
            <a:pPr lvl="0"/>
            <a:endParaRPr lang="en-US" noProof="0"/>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32" tIns="45716" rIns="91432" bIns="4571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32" tIns="45716" rIns="91432" bIns="45716"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32" tIns="45716" rIns="91432" bIns="45716"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4067900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8</a:t>
            </a:fld>
            <a:endParaRPr lang="en-US"/>
          </a:p>
        </p:txBody>
      </p:sp>
    </p:spTree>
    <p:extLst>
      <p:ext uri="{BB962C8B-B14F-4D97-AF65-F5344CB8AC3E}">
        <p14:creationId xmlns:p14="http://schemas.microsoft.com/office/powerpoint/2010/main" val="637774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dirty="0"/>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Tree>
    <p:extLst>
      <p:ext uri="{BB962C8B-B14F-4D97-AF65-F5344CB8AC3E}">
        <p14:creationId xmlns:p14="http://schemas.microsoft.com/office/powerpoint/2010/main" val="423402298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endParaRPr lang="en-US" dirty="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40" r:id="rId8"/>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800" b="1">
                <a:latin typeface="Segoe UI" panose="020B0502040204020203" pitchFamily="34" charset="0"/>
                <a:ea typeface="Segoe UI" panose="020B0502040204020203" pitchFamily="34" charset="0"/>
                <a:cs typeface="Segoe UI" panose="020B0502040204020203" pitchFamily="34" charset="0"/>
              </a:rPr>
              <a:t>THESIS: Current </a:t>
            </a:r>
            <a:r>
              <a:rPr lang="en-US" sz="4800" b="1" dirty="0">
                <a:latin typeface="Segoe UI" panose="020B0502040204020203" pitchFamily="34" charset="0"/>
                <a:ea typeface="Segoe UI" panose="020B0502040204020203" pitchFamily="34" charset="0"/>
                <a:cs typeface="Segoe UI" panose="020B0502040204020203" pitchFamily="34" charset="0"/>
              </a:rPr>
              <a:t>Authority and Proposed Changes</a:t>
            </a:r>
          </a:p>
        </p:txBody>
      </p:sp>
      <p:sp>
        <p:nvSpPr>
          <p:cNvPr id="5" name="Text Placeholder 4"/>
          <p:cNvSpPr>
            <a:spLocks noGrp="1"/>
          </p:cNvSpPr>
          <p:nvPr>
            <p:ph type="body" sz="quarter" idx="10"/>
          </p:nvPr>
        </p:nvSpPr>
        <p:spPr/>
        <p:txBody>
          <a:bodyPr/>
          <a:lstStyle/>
          <a:p>
            <a:r>
              <a:rPr lang="en-US" dirty="0">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rPr>
              <a:t>Board of Higher </a:t>
            </a:r>
            <a:r>
              <a:rPr lang="en-US">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rPr>
              <a:t>Education Meeting</a:t>
            </a:r>
            <a:br>
              <a:rPr lang="en-US">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rPr>
            </a:br>
            <a:r>
              <a:rPr lang="en-US">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rPr>
              <a:t>May 7, 2019</a:t>
            </a:r>
            <a:endParaRPr lang="en-US" dirty="0">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endParaRPr>
          </a:p>
        </p:txBody>
      </p:sp>
    </p:spTree>
    <p:extLst>
      <p:ext uri="{BB962C8B-B14F-4D97-AF65-F5344CB8AC3E}">
        <p14:creationId xmlns:p14="http://schemas.microsoft.com/office/powerpoint/2010/main" val="262796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457200" y="2057400"/>
            <a:ext cx="8610600" cy="4321175"/>
          </a:xfrm>
        </p:spPr>
        <p:txBody>
          <a:bodyPr/>
          <a:lstStyle/>
          <a:p>
            <a:pPr>
              <a:buNone/>
            </a:pPr>
            <a:r>
              <a:rPr lang="en-US" altLang="en-US" sz="2800" b="1" dirty="0"/>
              <a:t>In MA: 18 closures/mergers over past 5 years</a:t>
            </a:r>
          </a:p>
          <a:p>
            <a:pPr lvl="1">
              <a:spcBef>
                <a:spcPts val="475"/>
              </a:spcBef>
            </a:pPr>
            <a:r>
              <a:rPr lang="en-US" altLang="en-US" sz="2400" dirty="0"/>
              <a:t>8 completed institutional closures </a:t>
            </a:r>
          </a:p>
          <a:p>
            <a:pPr lvl="2">
              <a:spcBef>
                <a:spcPts val="475"/>
              </a:spcBef>
            </a:pPr>
            <a:r>
              <a:rPr lang="en-US" altLang="en-US" sz="1600" dirty="0"/>
              <a:t>Sanford Brown College; Marian Court College; Le Cordon Bleu; ITT Technical Institutes; New England Institute of Art; University of Phoenix; Atlantic Union College; and Mount Ida College</a:t>
            </a:r>
          </a:p>
          <a:p>
            <a:pPr lvl="1">
              <a:spcBef>
                <a:spcPts val="475"/>
              </a:spcBef>
            </a:pPr>
            <a:r>
              <a:rPr lang="en-US" altLang="en-US" sz="2400" dirty="0"/>
              <a:t>7 completed closures due to mergers </a:t>
            </a:r>
          </a:p>
          <a:p>
            <a:pPr lvl="2">
              <a:spcBef>
                <a:spcPts val="475"/>
              </a:spcBef>
            </a:pPr>
            <a:r>
              <a:rPr lang="en-US" altLang="en-US" sz="1600" dirty="0"/>
              <a:t>School of the Museum of Fine Arts; New England College of Acupuncture; Boston Conservatory; Episcopal Divinity School; Andover Newton Theological Seminary; National Graduate School of Quality Management; and Wheelock College</a:t>
            </a:r>
          </a:p>
          <a:p>
            <a:pPr lvl="1">
              <a:spcBef>
                <a:spcPts val="475"/>
              </a:spcBef>
            </a:pPr>
            <a:r>
              <a:rPr lang="en-US" altLang="en-US" sz="2400" dirty="0"/>
              <a:t>3 pending institutional closures</a:t>
            </a:r>
          </a:p>
          <a:p>
            <a:pPr lvl="2">
              <a:spcBef>
                <a:spcPts val="475"/>
              </a:spcBef>
            </a:pPr>
            <a:r>
              <a:rPr lang="en-US" altLang="en-US" sz="1600" dirty="0">
                <a:solidFill>
                  <a:prstClr val="black"/>
                </a:solidFill>
              </a:rPr>
              <a:t>Newbury College; Northern Vermont University; and Salter College</a:t>
            </a:r>
          </a:p>
          <a:p>
            <a:pPr lvl="1">
              <a:spcBef>
                <a:spcPts val="475"/>
              </a:spcBef>
            </a:pPr>
            <a:endParaRPr lang="en-US" altLang="en-US" sz="2400" dirty="0">
              <a:highlight>
                <a:srgbClr val="FFFF00"/>
              </a:highlight>
            </a:endParaRPr>
          </a:p>
        </p:txBody>
      </p:sp>
      <p:sp>
        <p:nvSpPr>
          <p:cNvPr id="2" name="Text Placeholder 1"/>
          <p:cNvSpPr>
            <a:spLocks noGrp="1"/>
          </p:cNvSpPr>
          <p:nvPr>
            <p:ph type="body" sz="quarter" idx="13"/>
          </p:nvPr>
        </p:nvSpPr>
        <p:spPr/>
        <p:txBody>
          <a:bodyPr/>
          <a:lstStyle/>
          <a:p>
            <a:endParaRPr lang="en-US" dirty="0"/>
          </a:p>
        </p:txBody>
      </p:sp>
      <p:sp>
        <p:nvSpPr>
          <p:cNvPr id="13315" name="Title 3"/>
          <p:cNvSpPr>
            <a:spLocks noGrp="1"/>
          </p:cNvSpPr>
          <p:nvPr>
            <p:ph type="title"/>
          </p:nvPr>
        </p:nvSpPr>
        <p:spPr/>
        <p:txBody>
          <a:bodyPr/>
          <a:lstStyle/>
          <a:p>
            <a:pPr eaLnBrk="1" hangingPunct="1"/>
            <a:r>
              <a:rPr lang="en-US" altLang="en-US" dirty="0"/>
              <a:t>Closures and Mergers:  </a:t>
            </a:r>
            <a:br>
              <a:rPr lang="en-US" altLang="en-US" dirty="0"/>
            </a:br>
            <a:r>
              <a:rPr lang="en-US" altLang="en-US" dirty="0"/>
              <a:t>Massachusetts Context</a:t>
            </a:r>
          </a:p>
        </p:txBody>
      </p:sp>
    </p:spTree>
    <p:extLst>
      <p:ext uri="{BB962C8B-B14F-4D97-AF65-F5344CB8AC3E}">
        <p14:creationId xmlns:p14="http://schemas.microsoft.com/office/powerpoint/2010/main" val="144352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607955-49FD-4DAF-BEAD-CA7E48EB7C0A}"/>
              </a:ext>
            </a:extLst>
          </p:cNvPr>
          <p:cNvSpPr>
            <a:spLocks noGrp="1"/>
          </p:cNvSpPr>
          <p:nvPr>
            <p:ph idx="1"/>
          </p:nvPr>
        </p:nvSpPr>
        <p:spPr>
          <a:xfrm>
            <a:off x="381000" y="1600200"/>
            <a:ext cx="8382000" cy="4724400"/>
          </a:xfrm>
        </p:spPr>
        <p:txBody>
          <a:bodyPr/>
          <a:lstStyle/>
          <a:p>
            <a:r>
              <a:rPr lang="en-US" sz="2400" b="1" dirty="0"/>
              <a:t>Regulatory Degree Granting Authority- Post-1943 institutions</a:t>
            </a:r>
          </a:p>
          <a:p>
            <a:pPr lvl="1"/>
            <a:r>
              <a:rPr lang="en-US" sz="1600" dirty="0"/>
              <a:t>Any entity organized after 1943 that seeks to operate in MA and offers degrees/ courses leading to degree must be authorized by the BHE</a:t>
            </a:r>
          </a:p>
          <a:p>
            <a:pPr lvl="1"/>
            <a:r>
              <a:rPr lang="en-US" sz="1600" dirty="0"/>
              <a:t>Standards are requirements set in 610 CMR 2.00</a:t>
            </a:r>
          </a:p>
          <a:p>
            <a:r>
              <a:rPr lang="en-US" sz="2400" b="1" dirty="0"/>
              <a:t>State Financial Aid ($120m annually)</a:t>
            </a:r>
          </a:p>
          <a:p>
            <a:pPr lvl="1"/>
            <a:r>
              <a:rPr lang="en-US" sz="1600" dirty="0"/>
              <a:t>Voluntary participation</a:t>
            </a:r>
          </a:p>
          <a:p>
            <a:pPr lvl="1"/>
            <a:r>
              <a:rPr lang="en-US" sz="1600" dirty="0"/>
              <a:t>65 private IHEs, including 20 of 21 pre-1943s, participate </a:t>
            </a:r>
          </a:p>
          <a:p>
            <a:pPr lvl="1"/>
            <a:r>
              <a:rPr lang="en-US" sz="1600" dirty="0"/>
              <a:t>Standards and requirements set forth in OSFA Participation agreement- including audit and renewal requirements</a:t>
            </a:r>
          </a:p>
          <a:p>
            <a:pPr marL="457200" lvl="1" indent="0">
              <a:buNone/>
            </a:pPr>
            <a:endParaRPr lang="en-US" sz="1600" dirty="0"/>
          </a:p>
        </p:txBody>
      </p:sp>
      <p:sp>
        <p:nvSpPr>
          <p:cNvPr id="3" name="Text Placeholder 2">
            <a:extLst>
              <a:ext uri="{FF2B5EF4-FFF2-40B4-BE49-F238E27FC236}">
                <a16:creationId xmlns:a16="http://schemas.microsoft.com/office/drawing/2014/main" id="{E2BF234F-6FA3-406F-BAF4-53C8237B1842}"/>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88F8EE54-9A5D-4A6D-8831-5AD11EF2CDD9}"/>
              </a:ext>
            </a:extLst>
          </p:cNvPr>
          <p:cNvSpPr>
            <a:spLocks noGrp="1"/>
          </p:cNvSpPr>
          <p:nvPr>
            <p:ph type="title"/>
          </p:nvPr>
        </p:nvSpPr>
        <p:spPr/>
        <p:txBody>
          <a:bodyPr/>
          <a:lstStyle/>
          <a:p>
            <a:r>
              <a:rPr lang="en-US" dirty="0"/>
              <a:t>Current BHE Authority</a:t>
            </a:r>
          </a:p>
        </p:txBody>
      </p:sp>
    </p:spTree>
    <p:extLst>
      <p:ext uri="{BB962C8B-B14F-4D97-AF65-F5344CB8AC3E}">
        <p14:creationId xmlns:p14="http://schemas.microsoft.com/office/powerpoint/2010/main" val="3048936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B7C27B8-ACB5-4A7E-83BE-BB640DCC4A62}"/>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A57CFF21-86D9-490C-BF3B-48EDFABF7DA5}"/>
              </a:ext>
            </a:extLst>
          </p:cNvPr>
          <p:cNvSpPr>
            <a:spLocks noGrp="1"/>
          </p:cNvSpPr>
          <p:nvPr>
            <p:ph type="title"/>
          </p:nvPr>
        </p:nvSpPr>
        <p:spPr/>
        <p:txBody>
          <a:bodyPr/>
          <a:lstStyle/>
          <a:p>
            <a:r>
              <a:rPr lang="en-US" dirty="0"/>
              <a:t>Current BHE Regulatory Authority</a:t>
            </a:r>
          </a:p>
        </p:txBody>
      </p:sp>
      <p:grpSp>
        <p:nvGrpSpPr>
          <p:cNvPr id="57" name="Group 56">
            <a:extLst>
              <a:ext uri="{FF2B5EF4-FFF2-40B4-BE49-F238E27FC236}">
                <a16:creationId xmlns:a16="http://schemas.microsoft.com/office/drawing/2014/main" id="{AE22AC36-189D-4B97-8F04-2B7C607AE7D7}"/>
              </a:ext>
            </a:extLst>
          </p:cNvPr>
          <p:cNvGrpSpPr/>
          <p:nvPr/>
        </p:nvGrpSpPr>
        <p:grpSpPr>
          <a:xfrm>
            <a:off x="381000" y="1734647"/>
            <a:ext cx="8492171" cy="4589953"/>
            <a:chOff x="199497" y="1740415"/>
            <a:chExt cx="8492171" cy="4589953"/>
          </a:xfrm>
        </p:grpSpPr>
        <p:sp>
          <p:nvSpPr>
            <p:cNvPr id="52" name="Rectangle 51">
              <a:extLst>
                <a:ext uri="{FF2B5EF4-FFF2-40B4-BE49-F238E27FC236}">
                  <a16:creationId xmlns:a16="http://schemas.microsoft.com/office/drawing/2014/main" id="{F89AEDC8-7FE8-4BE9-B11D-693C0536E2A7}"/>
                </a:ext>
              </a:extLst>
            </p:cNvPr>
            <p:cNvSpPr/>
            <p:nvPr/>
          </p:nvSpPr>
          <p:spPr>
            <a:xfrm>
              <a:off x="199497" y="1740415"/>
              <a:ext cx="2019982" cy="4589953"/>
            </a:xfrm>
            <a:prstGeom prst="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200" b="1" dirty="0">
                <a:solidFill>
                  <a:schemeClr val="tx1"/>
                </a:solidFill>
              </a:endParaRPr>
            </a:p>
          </p:txBody>
        </p:sp>
        <p:grpSp>
          <p:nvGrpSpPr>
            <p:cNvPr id="28" name="Group 27">
              <a:extLst>
                <a:ext uri="{FF2B5EF4-FFF2-40B4-BE49-F238E27FC236}">
                  <a16:creationId xmlns:a16="http://schemas.microsoft.com/office/drawing/2014/main" id="{092F089C-AD6C-4953-8053-4CF78D1A7414}"/>
                </a:ext>
              </a:extLst>
            </p:cNvPr>
            <p:cNvGrpSpPr/>
            <p:nvPr/>
          </p:nvGrpSpPr>
          <p:grpSpPr>
            <a:xfrm>
              <a:off x="329541" y="2351211"/>
              <a:ext cx="8362127" cy="3750557"/>
              <a:chOff x="175457" y="2730244"/>
              <a:chExt cx="8579967" cy="3398367"/>
            </a:xfrm>
          </p:grpSpPr>
          <p:cxnSp>
            <p:nvCxnSpPr>
              <p:cNvPr id="14" name="Straight Connector 13">
                <a:extLst>
                  <a:ext uri="{FF2B5EF4-FFF2-40B4-BE49-F238E27FC236}">
                    <a16:creationId xmlns:a16="http://schemas.microsoft.com/office/drawing/2014/main" id="{D42997AC-B2C9-4695-A052-607F598223FB}"/>
                  </a:ext>
                </a:extLst>
              </p:cNvPr>
              <p:cNvCxnSpPr>
                <a:cxnSpLocks/>
                <a:stCxn id="15" idx="2"/>
                <a:endCxn id="17" idx="0"/>
              </p:cNvCxnSpPr>
              <p:nvPr/>
            </p:nvCxnSpPr>
            <p:spPr>
              <a:xfrm>
                <a:off x="1078328" y="3535177"/>
                <a:ext cx="0" cy="10589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DEC85F9-5790-46EE-A548-5076798736C6}"/>
                  </a:ext>
                </a:extLst>
              </p:cNvPr>
              <p:cNvSpPr/>
              <p:nvPr/>
            </p:nvSpPr>
            <p:spPr>
              <a:xfrm>
                <a:off x="175457" y="2730244"/>
                <a:ext cx="1805743" cy="804933"/>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Institution notifies BHE it may close, or plans to either merge with or acquire an existing institution.</a:t>
                </a:r>
              </a:p>
            </p:txBody>
          </p:sp>
          <p:sp>
            <p:nvSpPr>
              <p:cNvPr id="17" name="Rectangle 16">
                <a:extLst>
                  <a:ext uri="{FF2B5EF4-FFF2-40B4-BE49-F238E27FC236}">
                    <a16:creationId xmlns:a16="http://schemas.microsoft.com/office/drawing/2014/main" id="{5492D20E-F8DC-4C9E-9A74-061FCE51400C}"/>
                  </a:ext>
                </a:extLst>
              </p:cNvPr>
              <p:cNvSpPr/>
              <p:nvPr/>
            </p:nvSpPr>
            <p:spPr>
              <a:xfrm>
                <a:off x="175457" y="3641067"/>
                <a:ext cx="1805743" cy="248754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BHE is alerted of facts concerning potential regulatory violations that may result in significant detriment to students, </a:t>
                </a:r>
                <a:r>
                  <a:rPr lang="en-US" sz="1000" b="1" i="1" dirty="0">
                    <a:solidFill>
                      <a:schemeClr val="tx1"/>
                    </a:solidFill>
                  </a:rPr>
                  <a:t>e.g. </a:t>
                </a:r>
                <a:r>
                  <a:rPr lang="en-US" sz="1000" b="1" dirty="0">
                    <a:solidFill>
                      <a:schemeClr val="tx1"/>
                    </a:solidFill>
                  </a:rPr>
                  <a:t>abrupt changes in governance structure, fiscal affairs, or academic quality.</a:t>
                </a:r>
              </a:p>
            </p:txBody>
          </p:sp>
          <p:sp>
            <p:nvSpPr>
              <p:cNvPr id="18" name="Rectangle 17">
                <a:extLst>
                  <a:ext uri="{FF2B5EF4-FFF2-40B4-BE49-F238E27FC236}">
                    <a16:creationId xmlns:a16="http://schemas.microsoft.com/office/drawing/2014/main" id="{9D803DE2-C848-421A-AC30-9A261FD0A95B}"/>
                  </a:ext>
                </a:extLst>
              </p:cNvPr>
              <p:cNvSpPr/>
              <p:nvPr/>
            </p:nvSpPr>
            <p:spPr>
              <a:xfrm>
                <a:off x="2310440" y="3641067"/>
                <a:ext cx="1371600" cy="1324156"/>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a:t>
                </a:r>
                <a:r>
                  <a:rPr lang="en-US" sz="1000" b="1" dirty="0">
                    <a:solidFill>
                      <a:schemeClr val="tx1"/>
                    </a:solidFill>
                    <a:latin typeface="Segoe UI Black" panose="020B0A02040204020203" pitchFamily="34" charset="0"/>
                    <a:ea typeface="Segoe UI Black" panose="020B0A02040204020203" pitchFamily="34" charset="0"/>
                  </a:rPr>
                  <a:t>investigates</a:t>
                </a:r>
                <a:r>
                  <a:rPr lang="en-US" sz="1000" b="1" dirty="0">
                    <a:solidFill>
                      <a:schemeClr val="tx1"/>
                    </a:solidFill>
                  </a:rPr>
                  <a:t> reactively, when facts are brought to the attention of BHE alleging non-compliance with BHE regulations.</a:t>
                </a:r>
              </a:p>
            </p:txBody>
          </p:sp>
          <p:sp>
            <p:nvSpPr>
              <p:cNvPr id="19" name="Rectangle 18">
                <a:extLst>
                  <a:ext uri="{FF2B5EF4-FFF2-40B4-BE49-F238E27FC236}">
                    <a16:creationId xmlns:a16="http://schemas.microsoft.com/office/drawing/2014/main" id="{03902CC9-25B6-4512-92D6-A38FE1FF281E}"/>
                  </a:ext>
                </a:extLst>
              </p:cNvPr>
              <p:cNvSpPr/>
              <p:nvPr/>
            </p:nvSpPr>
            <p:spPr>
              <a:xfrm>
                <a:off x="3935081" y="3641067"/>
                <a:ext cx="1371600" cy="1324156"/>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If BHE has reason to believe an institution is not compliant with BHE regulations, BHE conducts a </a:t>
                </a:r>
                <a:r>
                  <a:rPr lang="en-US" sz="1000" b="1" dirty="0">
                    <a:solidFill>
                      <a:schemeClr val="tx1"/>
                    </a:solidFill>
                    <a:latin typeface="Segoe UI Black" panose="020B0A02040204020203" pitchFamily="34" charset="0"/>
                    <a:ea typeface="Segoe UI Black" panose="020B0A02040204020203" pitchFamily="34" charset="0"/>
                  </a:rPr>
                  <a:t>preliminary inquiry</a:t>
                </a:r>
                <a:r>
                  <a:rPr lang="en-US" sz="1000" b="1" dirty="0">
                    <a:solidFill>
                      <a:schemeClr val="tx1"/>
                    </a:solidFill>
                  </a:rPr>
                  <a:t>. </a:t>
                </a:r>
              </a:p>
            </p:txBody>
          </p:sp>
          <p:sp>
            <p:nvSpPr>
              <p:cNvPr id="20" name="Rectangle 19">
                <a:extLst>
                  <a:ext uri="{FF2B5EF4-FFF2-40B4-BE49-F238E27FC236}">
                    <a16:creationId xmlns:a16="http://schemas.microsoft.com/office/drawing/2014/main" id="{697254CF-7FCA-4995-A498-FCE1A700768D}"/>
                  </a:ext>
                </a:extLst>
              </p:cNvPr>
              <p:cNvSpPr/>
              <p:nvPr/>
            </p:nvSpPr>
            <p:spPr>
              <a:xfrm>
                <a:off x="5575512" y="3641067"/>
                <a:ext cx="1524000" cy="1324156"/>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If compliance issues are confirmed, BHE </a:t>
                </a:r>
                <a:r>
                  <a:rPr lang="en-US" sz="1000" b="1" dirty="0">
                    <a:solidFill>
                      <a:schemeClr val="tx1"/>
                    </a:solidFill>
                    <a:latin typeface="Segoe UI Black" panose="020B0A02040204020203" pitchFamily="34" charset="0"/>
                    <a:ea typeface="Segoe UI Black" panose="020B0A02040204020203" pitchFamily="34" charset="0"/>
                  </a:rPr>
                  <a:t>reviews allegations </a:t>
                </a:r>
                <a:r>
                  <a:rPr lang="en-US" sz="1000" b="1" dirty="0">
                    <a:solidFill>
                      <a:schemeClr val="tx1"/>
                    </a:solidFill>
                  </a:rPr>
                  <a:t>of non-compliance with the institution and requests a </a:t>
                </a:r>
                <a:r>
                  <a:rPr lang="en-US" sz="1000" b="1" dirty="0">
                    <a:solidFill>
                      <a:schemeClr val="tx1"/>
                    </a:solidFill>
                    <a:latin typeface="Segoe UI Black" panose="020B0A02040204020203" pitchFamily="34" charset="0"/>
                    <a:ea typeface="Segoe UI Black" panose="020B0A02040204020203" pitchFamily="34" charset="0"/>
                  </a:rPr>
                  <a:t>corrective course of action plan</a:t>
                </a:r>
                <a:r>
                  <a:rPr lang="en-US" sz="1000" b="1" dirty="0">
                    <a:solidFill>
                      <a:schemeClr val="tx1"/>
                    </a:solidFill>
                  </a:rPr>
                  <a:t>.</a:t>
                </a:r>
              </a:p>
            </p:txBody>
          </p:sp>
          <p:sp>
            <p:nvSpPr>
              <p:cNvPr id="21" name="Rectangle 20">
                <a:extLst>
                  <a:ext uri="{FF2B5EF4-FFF2-40B4-BE49-F238E27FC236}">
                    <a16:creationId xmlns:a16="http://schemas.microsoft.com/office/drawing/2014/main" id="{0F97B3C6-D85E-4027-AE65-B9809296C5B9}"/>
                  </a:ext>
                </a:extLst>
              </p:cNvPr>
              <p:cNvSpPr/>
              <p:nvPr/>
            </p:nvSpPr>
            <p:spPr>
              <a:xfrm>
                <a:off x="7547791" y="3120956"/>
                <a:ext cx="1207633" cy="936318"/>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Plan satisfactory. Institution implements the plan under BHE scrutiny. </a:t>
                </a:r>
              </a:p>
            </p:txBody>
          </p:sp>
          <p:sp>
            <p:nvSpPr>
              <p:cNvPr id="22" name="Rectangle 21">
                <a:extLst>
                  <a:ext uri="{FF2B5EF4-FFF2-40B4-BE49-F238E27FC236}">
                    <a16:creationId xmlns:a16="http://schemas.microsoft.com/office/drawing/2014/main" id="{6B5A290C-9AFD-4D55-BFCD-46B8DA955447}"/>
                  </a:ext>
                </a:extLst>
              </p:cNvPr>
              <p:cNvSpPr/>
              <p:nvPr/>
            </p:nvSpPr>
            <p:spPr>
              <a:xfrm>
                <a:off x="7547791" y="4801582"/>
                <a:ext cx="1204357" cy="414267"/>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Plan unsatisfactory.</a:t>
                </a:r>
              </a:p>
            </p:txBody>
          </p:sp>
          <p:cxnSp>
            <p:nvCxnSpPr>
              <p:cNvPr id="23" name="Straight Arrow Connector 22">
                <a:extLst>
                  <a:ext uri="{FF2B5EF4-FFF2-40B4-BE49-F238E27FC236}">
                    <a16:creationId xmlns:a16="http://schemas.microsoft.com/office/drawing/2014/main" id="{41EDDBE1-B145-4EB9-97A9-2BF713429C05}"/>
                  </a:ext>
                </a:extLst>
              </p:cNvPr>
              <p:cNvCxnSpPr>
                <a:cxnSpLocks/>
                <a:endCxn id="18" idx="1"/>
              </p:cNvCxnSpPr>
              <p:nvPr/>
            </p:nvCxnSpPr>
            <p:spPr>
              <a:xfrm>
                <a:off x="1981200" y="4302252"/>
                <a:ext cx="329240" cy="893"/>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3C9BCE8-FD71-44F1-91BC-E5F0B7E347BB}"/>
                  </a:ext>
                </a:extLst>
              </p:cNvPr>
              <p:cNvCxnSpPr>
                <a:stCxn id="18" idx="3"/>
                <a:endCxn id="19" idx="1"/>
              </p:cNvCxnSpPr>
              <p:nvPr/>
            </p:nvCxnSpPr>
            <p:spPr>
              <a:xfrm>
                <a:off x="3682040" y="4303145"/>
                <a:ext cx="253041" cy="0"/>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964799D-99B6-4590-AFE8-144D78285371}"/>
                  </a:ext>
                </a:extLst>
              </p:cNvPr>
              <p:cNvCxnSpPr>
                <a:stCxn id="19" idx="3"/>
                <a:endCxn id="20" idx="1"/>
              </p:cNvCxnSpPr>
              <p:nvPr/>
            </p:nvCxnSpPr>
            <p:spPr>
              <a:xfrm>
                <a:off x="5306681" y="4303145"/>
                <a:ext cx="268831" cy="0"/>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934B1307-0407-4A18-8F94-80FD83076C26}"/>
                </a:ext>
              </a:extLst>
            </p:cNvPr>
            <p:cNvSpPr/>
            <p:nvPr/>
          </p:nvSpPr>
          <p:spPr>
            <a:xfrm>
              <a:off x="199498" y="1741611"/>
              <a:ext cx="2019982" cy="4145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b="1" dirty="0">
                  <a:solidFill>
                    <a:schemeClr val="tx1"/>
                  </a:solidFill>
                </a:rPr>
                <a:t>Regulatory Triggers</a:t>
              </a:r>
            </a:p>
            <a:p>
              <a:pPr algn="ctr"/>
              <a:r>
                <a:rPr lang="en-US" sz="1200" b="1" dirty="0">
                  <a:solidFill>
                    <a:schemeClr val="tx1"/>
                  </a:solidFill>
                </a:rPr>
                <a:t>for Investigation</a:t>
              </a:r>
            </a:p>
          </p:txBody>
        </p:sp>
        <p:sp>
          <p:nvSpPr>
            <p:cNvPr id="39" name="Rectangle 38">
              <a:extLst>
                <a:ext uri="{FF2B5EF4-FFF2-40B4-BE49-F238E27FC236}">
                  <a16:creationId xmlns:a16="http://schemas.microsoft.com/office/drawing/2014/main" id="{9CE42262-94CE-4C13-A59C-F160E08176E3}"/>
                </a:ext>
              </a:extLst>
            </p:cNvPr>
            <p:cNvSpPr/>
            <p:nvPr/>
          </p:nvSpPr>
          <p:spPr>
            <a:xfrm>
              <a:off x="6019800" y="5565883"/>
              <a:ext cx="990600" cy="595088"/>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refers matter to AGO.</a:t>
              </a:r>
            </a:p>
          </p:txBody>
        </p:sp>
        <p:sp>
          <p:nvSpPr>
            <p:cNvPr id="40" name="Rectangle 39">
              <a:extLst>
                <a:ext uri="{FF2B5EF4-FFF2-40B4-BE49-F238E27FC236}">
                  <a16:creationId xmlns:a16="http://schemas.microsoft.com/office/drawing/2014/main" id="{20FC01E0-348D-4616-B37C-7CCA2843EAD3}"/>
                </a:ext>
              </a:extLst>
            </p:cNvPr>
            <p:cNvSpPr/>
            <p:nvPr/>
          </p:nvSpPr>
          <p:spPr>
            <a:xfrm>
              <a:off x="7505700" y="5562600"/>
              <a:ext cx="1182776" cy="598371"/>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pursues revocation or suspension.</a:t>
              </a:r>
            </a:p>
          </p:txBody>
        </p:sp>
        <p:cxnSp>
          <p:nvCxnSpPr>
            <p:cNvPr id="44" name="Connector: Elbow 43">
              <a:extLst>
                <a:ext uri="{FF2B5EF4-FFF2-40B4-BE49-F238E27FC236}">
                  <a16:creationId xmlns:a16="http://schemas.microsoft.com/office/drawing/2014/main" id="{C4FAB8FC-B79C-4547-8715-6F7950EA01A1}"/>
                </a:ext>
              </a:extLst>
            </p:cNvPr>
            <p:cNvCxnSpPr>
              <a:cxnSpLocks/>
              <a:stCxn id="22" idx="2"/>
              <a:endCxn id="40" idx="0"/>
            </p:cNvCxnSpPr>
            <p:nvPr/>
          </p:nvCxnSpPr>
          <p:spPr>
            <a:xfrm rot="5400000">
              <a:off x="7865243" y="5326257"/>
              <a:ext cx="468188" cy="4498"/>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47">
              <a:extLst>
                <a:ext uri="{FF2B5EF4-FFF2-40B4-BE49-F238E27FC236}">
                  <a16:creationId xmlns:a16="http://schemas.microsoft.com/office/drawing/2014/main" id="{5D1E14F9-1D66-492E-B4AE-42570A73B450}"/>
                </a:ext>
              </a:extLst>
            </p:cNvPr>
            <p:cNvCxnSpPr>
              <a:cxnSpLocks/>
              <a:stCxn id="22" idx="2"/>
              <a:endCxn id="39" idx="0"/>
            </p:cNvCxnSpPr>
            <p:nvPr/>
          </p:nvCxnSpPr>
          <p:spPr>
            <a:xfrm rot="5400000">
              <a:off x="7072608" y="4536904"/>
              <a:ext cx="471471" cy="1586486"/>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0" name="Connector: Elbow 59">
            <a:extLst>
              <a:ext uri="{FF2B5EF4-FFF2-40B4-BE49-F238E27FC236}">
                <a16:creationId xmlns:a16="http://schemas.microsoft.com/office/drawing/2014/main" id="{C4F92AC7-5D85-4647-AD95-A076971C81D8}"/>
              </a:ext>
            </a:extLst>
          </p:cNvPr>
          <p:cNvCxnSpPr>
            <a:cxnSpLocks/>
            <a:stCxn id="20" idx="3"/>
            <a:endCxn id="21" idx="1"/>
          </p:cNvCxnSpPr>
          <p:nvPr/>
        </p:nvCxnSpPr>
        <p:spPr>
          <a:xfrm flipV="1">
            <a:off x="7259302" y="3293323"/>
            <a:ext cx="436897" cy="788029"/>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2" name="Connector: Elbow 61">
            <a:extLst>
              <a:ext uri="{FF2B5EF4-FFF2-40B4-BE49-F238E27FC236}">
                <a16:creationId xmlns:a16="http://schemas.microsoft.com/office/drawing/2014/main" id="{A2911591-331A-419B-BE37-8A02FC713BDC}"/>
              </a:ext>
            </a:extLst>
          </p:cNvPr>
          <p:cNvCxnSpPr>
            <a:cxnSpLocks/>
            <a:stCxn id="20" idx="3"/>
            <a:endCxn id="22" idx="1"/>
          </p:cNvCxnSpPr>
          <p:nvPr/>
        </p:nvCxnSpPr>
        <p:spPr>
          <a:xfrm>
            <a:off x="7259302" y="4081352"/>
            <a:ext cx="436897" cy="778692"/>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0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AC11DE7-F2A0-4B1C-9129-EFE6EFDE6FDB}"/>
              </a:ext>
            </a:extLst>
          </p:cNvPr>
          <p:cNvSpPr>
            <a:spLocks noGrp="1"/>
          </p:cNvSpPr>
          <p:nvPr>
            <p:ph sz="half" idx="1"/>
          </p:nvPr>
        </p:nvSpPr>
        <p:spPr>
          <a:xfrm>
            <a:off x="304800" y="1981200"/>
            <a:ext cx="4191000" cy="4416552"/>
          </a:xfrm>
        </p:spPr>
        <p:txBody>
          <a:bodyPr/>
          <a:lstStyle/>
          <a:p>
            <a:endParaRPr lang="en-US" sz="1500" dirty="0"/>
          </a:p>
          <a:p>
            <a:endParaRPr lang="en-US" sz="1500" dirty="0"/>
          </a:p>
          <a:p>
            <a:pPr marL="457200" lvl="1" indent="0">
              <a:buNone/>
            </a:pPr>
            <a:endParaRPr lang="en-US" sz="1400" dirty="0"/>
          </a:p>
          <a:p>
            <a:pPr marL="119062" indent="0">
              <a:buNone/>
            </a:pPr>
            <a:endParaRPr lang="en-US" sz="2000" dirty="0"/>
          </a:p>
          <a:p>
            <a:pPr lvl="1"/>
            <a:endParaRPr lang="en-US" sz="1400" dirty="0"/>
          </a:p>
          <a:p>
            <a:endParaRPr lang="en-US" dirty="0"/>
          </a:p>
        </p:txBody>
      </p:sp>
      <p:sp>
        <p:nvSpPr>
          <p:cNvPr id="7" name="Content Placeholder 6">
            <a:extLst>
              <a:ext uri="{FF2B5EF4-FFF2-40B4-BE49-F238E27FC236}">
                <a16:creationId xmlns:a16="http://schemas.microsoft.com/office/drawing/2014/main" id="{2E40A00F-0006-44F9-9775-4CB669930AB2}"/>
              </a:ext>
            </a:extLst>
          </p:cNvPr>
          <p:cNvSpPr>
            <a:spLocks noGrp="1"/>
          </p:cNvSpPr>
          <p:nvPr>
            <p:ph sz="half" idx="2"/>
          </p:nvPr>
        </p:nvSpPr>
        <p:spPr>
          <a:xfrm>
            <a:off x="1066800" y="2219696"/>
            <a:ext cx="4114800" cy="4416552"/>
          </a:xfrm>
        </p:spPr>
        <p:txBody>
          <a:bodyPr/>
          <a:lstStyle/>
          <a:p>
            <a:endParaRPr lang="en-US" sz="1500" dirty="0"/>
          </a:p>
          <a:p>
            <a:pPr marL="119062" indent="0">
              <a:buNone/>
            </a:pPr>
            <a:endParaRPr lang="en-US" sz="1000" dirty="0"/>
          </a:p>
          <a:p>
            <a:pPr marL="119062" indent="0">
              <a:buNone/>
            </a:pPr>
            <a:endParaRPr lang="en-US" sz="1500" dirty="0"/>
          </a:p>
        </p:txBody>
      </p:sp>
      <p:sp>
        <p:nvSpPr>
          <p:cNvPr id="8" name="Text Placeholder 7">
            <a:extLst>
              <a:ext uri="{FF2B5EF4-FFF2-40B4-BE49-F238E27FC236}">
                <a16:creationId xmlns:a16="http://schemas.microsoft.com/office/drawing/2014/main" id="{8E28057F-7DB1-4B0E-A71D-CB16E2576EC7}"/>
              </a:ext>
            </a:extLst>
          </p:cNvPr>
          <p:cNvSpPr>
            <a:spLocks noGrp="1"/>
          </p:cNvSpPr>
          <p:nvPr>
            <p:ph type="body" sz="quarter" idx="16"/>
          </p:nvPr>
        </p:nvSpPr>
        <p:spPr/>
        <p:txBody>
          <a:bodyPr/>
          <a:lstStyle/>
          <a:p>
            <a:endParaRPr lang="en-US"/>
          </a:p>
        </p:txBody>
      </p:sp>
      <p:sp>
        <p:nvSpPr>
          <p:cNvPr id="5" name="Title 4">
            <a:extLst>
              <a:ext uri="{FF2B5EF4-FFF2-40B4-BE49-F238E27FC236}">
                <a16:creationId xmlns:a16="http://schemas.microsoft.com/office/drawing/2014/main" id="{5221BE7A-2553-4448-922F-423A8DBE6BE5}"/>
              </a:ext>
            </a:extLst>
          </p:cNvPr>
          <p:cNvSpPr>
            <a:spLocks noGrp="1"/>
          </p:cNvSpPr>
          <p:nvPr>
            <p:ph type="title"/>
          </p:nvPr>
        </p:nvSpPr>
        <p:spPr/>
        <p:txBody>
          <a:bodyPr/>
          <a:lstStyle/>
          <a:p>
            <a:r>
              <a:rPr lang="en-US" dirty="0"/>
              <a:t>Challenges and Opportunities</a:t>
            </a:r>
          </a:p>
        </p:txBody>
      </p:sp>
      <p:graphicFrame>
        <p:nvGraphicFramePr>
          <p:cNvPr id="3" name="Table 2">
            <a:extLst>
              <a:ext uri="{FF2B5EF4-FFF2-40B4-BE49-F238E27FC236}">
                <a16:creationId xmlns:a16="http://schemas.microsoft.com/office/drawing/2014/main" id="{E0738236-60C3-4494-ADF9-85D8D3E0C98E}"/>
              </a:ext>
            </a:extLst>
          </p:cNvPr>
          <p:cNvGraphicFramePr>
            <a:graphicFrameLocks noGrp="1"/>
          </p:cNvGraphicFramePr>
          <p:nvPr>
            <p:extLst>
              <p:ext uri="{D42A27DB-BD31-4B8C-83A1-F6EECF244321}">
                <p14:modId xmlns:p14="http://schemas.microsoft.com/office/powerpoint/2010/main" val="1919106571"/>
              </p:ext>
            </p:extLst>
          </p:nvPr>
        </p:nvGraphicFramePr>
        <p:xfrm>
          <a:off x="338470" y="1600200"/>
          <a:ext cx="8382000" cy="5095240"/>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3987449210"/>
                    </a:ext>
                  </a:extLst>
                </a:gridCol>
                <a:gridCol w="4191000">
                  <a:extLst>
                    <a:ext uri="{9D8B030D-6E8A-4147-A177-3AD203B41FA5}">
                      <a16:colId xmlns:a16="http://schemas.microsoft.com/office/drawing/2014/main" val="3517023941"/>
                    </a:ext>
                  </a:extLst>
                </a:gridCol>
              </a:tblGrid>
              <a:tr h="370840">
                <a:tc>
                  <a:txBody>
                    <a:bodyPr/>
                    <a:lstStyle/>
                    <a:p>
                      <a:r>
                        <a:rPr lang="en-US" dirty="0"/>
                        <a:t>Current Challenges</a:t>
                      </a:r>
                    </a:p>
                  </a:txBody>
                  <a:tcPr/>
                </a:tc>
                <a:tc>
                  <a:txBody>
                    <a:bodyPr/>
                    <a:lstStyle/>
                    <a:p>
                      <a:r>
                        <a:rPr lang="en-US" dirty="0"/>
                        <a:t>Proposed Enhancements</a:t>
                      </a:r>
                    </a:p>
                  </a:txBody>
                  <a:tcPr/>
                </a:tc>
                <a:extLst>
                  <a:ext uri="{0D108BD9-81ED-4DB2-BD59-A6C34878D82A}">
                    <a16:rowId xmlns:a16="http://schemas.microsoft.com/office/drawing/2014/main" val="27376652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Only applies to 77 out of 98 IHEs </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Include all IHEs participating in State Financial aid programs in screening and monitoring</a:t>
                      </a:r>
                    </a:p>
                    <a:p>
                      <a:endParaRPr lang="en-US" sz="1400" dirty="0"/>
                    </a:p>
                  </a:txBody>
                  <a:tcPr/>
                </a:tc>
                <a:extLst>
                  <a:ext uri="{0D108BD9-81ED-4DB2-BD59-A6C34878D82A}">
                    <a16:rowId xmlns:a16="http://schemas.microsoft.com/office/drawing/2014/main" val="362985594"/>
                  </a:ext>
                </a:extLst>
              </a:tr>
              <a:tr h="370840">
                <a:tc>
                  <a:txBody>
                    <a:bodyPr/>
                    <a:lstStyle/>
                    <a:p>
                      <a:r>
                        <a:rPr lang="en-US" sz="1400" dirty="0"/>
                        <a:t>Reactive: “facts brought to our attention”</a:t>
                      </a:r>
                    </a:p>
                    <a:p>
                      <a:pPr marL="285750" indent="-285750">
                        <a:buClr>
                          <a:schemeClr val="accent1"/>
                        </a:buClr>
                        <a:buFont typeface="Arial" panose="020B0604020202020204" pitchFamily="34" charset="0"/>
                        <a:buChar char="•"/>
                      </a:pPr>
                      <a:r>
                        <a:rPr lang="en-US" sz="1400" dirty="0"/>
                        <a:t>No affirmative obligation for annual screening</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Proactive: requires BHE to conduct annual screenings using multiple metrics on publicly available data</a:t>
                      </a:r>
                    </a:p>
                    <a:p>
                      <a:endParaRPr lang="en-US" sz="1400" dirty="0"/>
                    </a:p>
                  </a:txBody>
                  <a:tcPr/>
                </a:tc>
                <a:extLst>
                  <a:ext uri="{0D108BD9-81ED-4DB2-BD59-A6C34878D82A}">
                    <a16:rowId xmlns:a16="http://schemas.microsoft.com/office/drawing/2014/main" val="1109200558"/>
                  </a:ext>
                </a:extLst>
              </a:tr>
              <a:tr h="370840">
                <a:tc>
                  <a:txBody>
                    <a:bodyPr/>
                    <a:lstStyle/>
                    <a:p>
                      <a:r>
                        <a:rPr lang="en-US" sz="1400" dirty="0"/>
                        <a:t>“Past, present, and future financial stability”</a:t>
                      </a:r>
                    </a:p>
                    <a:p>
                      <a:pPr marL="285750" indent="-285750">
                        <a:buClr>
                          <a:schemeClr val="accent1"/>
                        </a:buClr>
                        <a:buFont typeface="Arial" panose="020B0604020202020204" pitchFamily="34" charset="0"/>
                        <a:buChar char="•"/>
                      </a:pPr>
                      <a:r>
                        <a:rPr kumimoji="0" lang="en-US" sz="1400" kern="1200" dirty="0">
                          <a:solidFill>
                            <a:schemeClr val="dk1"/>
                          </a:solidFill>
                          <a:latin typeface="+mn-lt"/>
                          <a:ea typeface="+mn-ea"/>
                          <a:cs typeface="+mn-cs"/>
                        </a:rPr>
                        <a:t>No established metrics </a:t>
                      </a:r>
                    </a:p>
                    <a:p>
                      <a:pPr marL="285750" indent="-285750">
                        <a:buClr>
                          <a:schemeClr val="accent1"/>
                        </a:buClr>
                        <a:buFont typeface="Arial" panose="020B0604020202020204" pitchFamily="34" charset="0"/>
                        <a:buChar char="•"/>
                      </a:pPr>
                      <a:r>
                        <a:rPr kumimoji="0" lang="en-US" sz="1400" kern="1200" dirty="0">
                          <a:solidFill>
                            <a:schemeClr val="dk1"/>
                          </a:solidFill>
                          <a:latin typeface="+mn-lt"/>
                          <a:ea typeface="+mn-ea"/>
                          <a:cs typeface="+mn-cs"/>
                        </a:rPr>
                        <a:t>No threshold standard</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Defining within context of “past, present, and future financial stability,” whether and how institutional financial issues are screened for monitoring and action (</a:t>
                      </a:r>
                      <a:r>
                        <a:rPr lang="en-US" sz="1400" i="1" dirty="0"/>
                        <a:t>e.g.,</a:t>
                      </a:r>
                      <a:r>
                        <a:rPr lang="en-US" sz="1400" dirty="0"/>
                        <a:t> 18 month rule, multiple measures)</a:t>
                      </a:r>
                    </a:p>
                    <a:p>
                      <a:endParaRPr lang="en-US" sz="1400" dirty="0"/>
                    </a:p>
                  </a:txBody>
                  <a:tcPr/>
                </a:tc>
                <a:extLst>
                  <a:ext uri="{0D108BD9-81ED-4DB2-BD59-A6C34878D82A}">
                    <a16:rowId xmlns:a16="http://schemas.microsoft.com/office/drawing/2014/main" val="3899188439"/>
                  </a:ext>
                </a:extLst>
              </a:tr>
              <a:tr h="370840">
                <a:tc>
                  <a:txBody>
                    <a:bodyPr/>
                    <a:lstStyle/>
                    <a:p>
                      <a:r>
                        <a:rPr lang="en-US" sz="1400" dirty="0"/>
                        <a:t>Notice to students and contingency closing plans</a:t>
                      </a:r>
                    </a:p>
                    <a:p>
                      <a:pPr marL="285750" indent="-285750">
                        <a:buClr>
                          <a:schemeClr val="accent1"/>
                        </a:buClr>
                        <a:buFont typeface="Arial" panose="020B0604020202020204" pitchFamily="34" charset="0"/>
                        <a:buChar char="•"/>
                      </a:pPr>
                      <a:r>
                        <a:rPr lang="en-US" sz="1400" dirty="0"/>
                        <a:t>Not </a:t>
                      </a:r>
                      <a:r>
                        <a:rPr kumimoji="0" lang="en-US" sz="1400" kern="1200" dirty="0">
                          <a:solidFill>
                            <a:schemeClr val="dk1"/>
                          </a:solidFill>
                          <a:latin typeface="+mn-lt"/>
                          <a:ea typeface="+mn-ea"/>
                          <a:cs typeface="+mn-cs"/>
                        </a:rPr>
                        <a:t>mandatory</a:t>
                      </a:r>
                      <a:r>
                        <a:rPr lang="en-US" sz="1400" dirty="0"/>
                        <a:t>, may be requested</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Notice to students and contingency closing plans required based on regulatory threshold</a:t>
                      </a:r>
                    </a:p>
                    <a:p>
                      <a:endParaRPr lang="en-US" sz="1400" dirty="0"/>
                    </a:p>
                  </a:txBody>
                  <a:tcPr/>
                </a:tc>
                <a:extLst>
                  <a:ext uri="{0D108BD9-81ED-4DB2-BD59-A6C34878D82A}">
                    <a16:rowId xmlns:a16="http://schemas.microsoft.com/office/drawing/2014/main" val="3405777513"/>
                  </a:ext>
                </a:extLst>
              </a:tr>
              <a:tr h="370840">
                <a:tc>
                  <a:txBody>
                    <a:bodyPr/>
                    <a:lstStyle/>
                    <a:p>
                      <a:r>
                        <a:rPr lang="en-US" sz="1400" dirty="0"/>
                        <a:t>Confidentiality</a:t>
                      </a:r>
                    </a:p>
                    <a:p>
                      <a:pPr marL="285750" indent="-285750">
                        <a:buClr>
                          <a:schemeClr val="accent1"/>
                        </a:buClr>
                        <a:buFont typeface="Arial" panose="020B0604020202020204" pitchFamily="34" charset="0"/>
                        <a:buChar char="•"/>
                      </a:pPr>
                      <a:r>
                        <a:rPr lang="en-US" sz="1400" dirty="0"/>
                        <a:t>Currently use investigatory &amp; deliberative </a:t>
                      </a:r>
                      <a:r>
                        <a:rPr kumimoji="0" lang="en-US" sz="1400" kern="1200" dirty="0">
                          <a:solidFill>
                            <a:schemeClr val="dk1"/>
                          </a:solidFill>
                          <a:latin typeface="+mn-lt"/>
                          <a:ea typeface="+mn-ea"/>
                          <a:cs typeface="+mn-cs"/>
                        </a:rPr>
                        <a:t>process</a:t>
                      </a:r>
                      <a:r>
                        <a:rPr lang="en-US" sz="1400" dirty="0"/>
                        <a:t> exemptions</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Confidentiality - statutory exemption</a:t>
                      </a:r>
                    </a:p>
                    <a:p>
                      <a:endParaRPr lang="en-US" sz="1400" dirty="0"/>
                    </a:p>
                  </a:txBody>
                  <a:tcPr/>
                </a:tc>
                <a:extLst>
                  <a:ext uri="{0D108BD9-81ED-4DB2-BD59-A6C34878D82A}">
                    <a16:rowId xmlns:a16="http://schemas.microsoft.com/office/drawing/2014/main" val="943368171"/>
                  </a:ext>
                </a:extLst>
              </a:tr>
            </a:tbl>
          </a:graphicData>
        </a:graphic>
      </p:graphicFrame>
    </p:spTree>
    <p:extLst>
      <p:ext uri="{BB962C8B-B14F-4D97-AF65-F5344CB8AC3E}">
        <p14:creationId xmlns:p14="http://schemas.microsoft.com/office/powerpoint/2010/main" val="364959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Arrow Connector 55">
            <a:extLst>
              <a:ext uri="{FF2B5EF4-FFF2-40B4-BE49-F238E27FC236}">
                <a16:creationId xmlns:a16="http://schemas.microsoft.com/office/drawing/2014/main" id="{C54AF853-D7DF-4E00-A854-235A1F111858}"/>
              </a:ext>
            </a:extLst>
          </p:cNvPr>
          <p:cNvCxnSpPr>
            <a:cxnSpLocks/>
            <a:endCxn id="27" idx="1"/>
          </p:cNvCxnSpPr>
          <p:nvPr/>
        </p:nvCxnSpPr>
        <p:spPr>
          <a:xfrm>
            <a:off x="2042346" y="4063162"/>
            <a:ext cx="329281" cy="8103"/>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5B7C27B8-ACB5-4A7E-83BE-BB640DCC4A62}"/>
              </a:ext>
            </a:extLst>
          </p:cNvPr>
          <p:cNvSpPr>
            <a:spLocks noGrp="1"/>
          </p:cNvSpPr>
          <p:nvPr>
            <p:ph type="body" sz="quarter" idx="13"/>
          </p:nvPr>
        </p:nvSpPr>
        <p:spPr/>
        <p:txBody>
          <a:bodyPr/>
          <a:lstStyle/>
          <a:p>
            <a:r>
              <a:rPr lang="en-US" dirty="0"/>
              <a:t>BHE Regulatory Authority</a:t>
            </a:r>
          </a:p>
        </p:txBody>
      </p:sp>
      <p:sp>
        <p:nvSpPr>
          <p:cNvPr id="4" name="Title 3">
            <a:extLst>
              <a:ext uri="{FF2B5EF4-FFF2-40B4-BE49-F238E27FC236}">
                <a16:creationId xmlns:a16="http://schemas.microsoft.com/office/drawing/2014/main" id="{A57CFF21-86D9-490C-BF3B-48EDFABF7DA5}"/>
              </a:ext>
            </a:extLst>
          </p:cNvPr>
          <p:cNvSpPr>
            <a:spLocks noGrp="1"/>
          </p:cNvSpPr>
          <p:nvPr>
            <p:ph type="title"/>
          </p:nvPr>
        </p:nvSpPr>
        <p:spPr/>
        <p:txBody>
          <a:bodyPr/>
          <a:lstStyle/>
          <a:p>
            <a:r>
              <a:rPr lang="en-US" dirty="0"/>
              <a:t>THESIS Recommendations</a:t>
            </a:r>
          </a:p>
        </p:txBody>
      </p:sp>
      <p:cxnSp>
        <p:nvCxnSpPr>
          <p:cNvPr id="26" name="Straight Connector 25">
            <a:extLst>
              <a:ext uri="{FF2B5EF4-FFF2-40B4-BE49-F238E27FC236}">
                <a16:creationId xmlns:a16="http://schemas.microsoft.com/office/drawing/2014/main" id="{1DB95AC4-E0CE-4475-8280-79E50C531A74}"/>
              </a:ext>
            </a:extLst>
          </p:cNvPr>
          <p:cNvCxnSpPr>
            <a:cxnSpLocks/>
          </p:cNvCxnSpPr>
          <p:nvPr/>
        </p:nvCxnSpPr>
        <p:spPr>
          <a:xfrm>
            <a:off x="1122208" y="3114272"/>
            <a:ext cx="0" cy="1754755"/>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2EA10F93-D1D4-4E7D-AB78-472E37AD1B93}"/>
              </a:ext>
            </a:extLst>
          </p:cNvPr>
          <p:cNvSpPr/>
          <p:nvPr/>
        </p:nvSpPr>
        <p:spPr>
          <a:xfrm>
            <a:off x="2371627" y="3429000"/>
            <a:ext cx="1371600" cy="128453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a:t>
            </a:r>
            <a:r>
              <a:rPr lang="en-US" sz="1000" b="1" dirty="0">
                <a:solidFill>
                  <a:schemeClr val="tx1"/>
                </a:solidFill>
                <a:latin typeface="Segoe UI Black" panose="020B0A02040204020203" pitchFamily="34" charset="0"/>
                <a:ea typeface="Segoe UI Black" panose="020B0A02040204020203" pitchFamily="34" charset="0"/>
              </a:rPr>
              <a:t>investigates</a:t>
            </a:r>
            <a:r>
              <a:rPr lang="en-US" sz="1000" b="1" dirty="0">
                <a:solidFill>
                  <a:schemeClr val="tx1"/>
                </a:solidFill>
              </a:rPr>
              <a:t> reactively, when facts are brought to the attention of BHE alleging non-compliance with BHE Regulations.</a:t>
            </a:r>
          </a:p>
        </p:txBody>
      </p:sp>
      <p:sp>
        <p:nvSpPr>
          <p:cNvPr id="29" name="Rectangle 28">
            <a:extLst>
              <a:ext uri="{FF2B5EF4-FFF2-40B4-BE49-F238E27FC236}">
                <a16:creationId xmlns:a16="http://schemas.microsoft.com/office/drawing/2014/main" id="{23D8E20D-A823-47A4-B7C4-D92EE6CA68DD}"/>
              </a:ext>
            </a:extLst>
          </p:cNvPr>
          <p:cNvSpPr/>
          <p:nvPr/>
        </p:nvSpPr>
        <p:spPr>
          <a:xfrm>
            <a:off x="3915760" y="3110662"/>
            <a:ext cx="1017918" cy="190500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If BHE has reason to believe an institution is not compliant with BHE Regulations, BHE conducts a </a:t>
            </a:r>
            <a:r>
              <a:rPr lang="en-US" sz="1000" b="1" dirty="0">
                <a:solidFill>
                  <a:schemeClr val="tx1"/>
                </a:solidFill>
                <a:latin typeface="Segoe UI Black" panose="020B0A02040204020203" pitchFamily="34" charset="0"/>
                <a:ea typeface="Segoe UI Black" panose="020B0A02040204020203" pitchFamily="34" charset="0"/>
              </a:rPr>
              <a:t>preliminary inquiry</a:t>
            </a:r>
            <a:r>
              <a:rPr lang="en-US" sz="1000" b="1" dirty="0">
                <a:solidFill>
                  <a:schemeClr val="tx1"/>
                </a:solidFill>
              </a:rPr>
              <a:t>. </a:t>
            </a:r>
          </a:p>
        </p:txBody>
      </p:sp>
      <p:sp>
        <p:nvSpPr>
          <p:cNvPr id="30" name="Rectangle 29">
            <a:extLst>
              <a:ext uri="{FF2B5EF4-FFF2-40B4-BE49-F238E27FC236}">
                <a16:creationId xmlns:a16="http://schemas.microsoft.com/office/drawing/2014/main" id="{54454A52-65CE-4413-805D-D8758EA8E731}"/>
              </a:ext>
            </a:extLst>
          </p:cNvPr>
          <p:cNvSpPr/>
          <p:nvPr/>
        </p:nvSpPr>
        <p:spPr>
          <a:xfrm>
            <a:off x="6842986" y="3110662"/>
            <a:ext cx="1371596" cy="137735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If compliance issues are confirmed, BHE reviews allegations of non-compliance with the institution and requests</a:t>
            </a:r>
            <a:r>
              <a:rPr lang="en-US" sz="1000" b="1" dirty="0">
                <a:solidFill>
                  <a:schemeClr val="tx1"/>
                </a:solidFill>
                <a:latin typeface="Segoe UI Black" panose="020B0A02040204020203" pitchFamily="34" charset="0"/>
                <a:ea typeface="Segoe UI Black" panose="020B0A02040204020203" pitchFamily="34" charset="0"/>
              </a:rPr>
              <a:t> a corrective course of action plan</a:t>
            </a:r>
            <a:r>
              <a:rPr lang="en-US" sz="1000" b="1" dirty="0">
                <a:solidFill>
                  <a:schemeClr val="tx1"/>
                </a:solidFill>
              </a:rPr>
              <a:t>.</a:t>
            </a:r>
          </a:p>
        </p:txBody>
      </p:sp>
      <p:sp>
        <p:nvSpPr>
          <p:cNvPr id="31" name="Rectangle 30">
            <a:extLst>
              <a:ext uri="{FF2B5EF4-FFF2-40B4-BE49-F238E27FC236}">
                <a16:creationId xmlns:a16="http://schemas.microsoft.com/office/drawing/2014/main" id="{5E71DED0-7384-4C31-80A0-6C9712743C1B}"/>
              </a:ext>
            </a:extLst>
          </p:cNvPr>
          <p:cNvSpPr/>
          <p:nvPr/>
        </p:nvSpPr>
        <p:spPr>
          <a:xfrm>
            <a:off x="7828495" y="1880320"/>
            <a:ext cx="1201235" cy="931293"/>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Plan satisfactory. Institution implements the plan under BHE scrutiny. </a:t>
            </a:r>
          </a:p>
        </p:txBody>
      </p:sp>
      <p:sp>
        <p:nvSpPr>
          <p:cNvPr id="32" name="Rectangle 31">
            <a:extLst>
              <a:ext uri="{FF2B5EF4-FFF2-40B4-BE49-F238E27FC236}">
                <a16:creationId xmlns:a16="http://schemas.microsoft.com/office/drawing/2014/main" id="{EA859D8F-D09C-44AB-9045-A3E3A365B4DA}"/>
              </a:ext>
            </a:extLst>
          </p:cNvPr>
          <p:cNvSpPr/>
          <p:nvPr/>
        </p:nvSpPr>
        <p:spPr>
          <a:xfrm>
            <a:off x="6842985" y="4833610"/>
            <a:ext cx="1371602" cy="372732"/>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Plan Unsatisfactory.</a:t>
            </a:r>
          </a:p>
        </p:txBody>
      </p:sp>
      <p:cxnSp>
        <p:nvCxnSpPr>
          <p:cNvPr id="33" name="Straight Arrow Connector 32">
            <a:extLst>
              <a:ext uri="{FF2B5EF4-FFF2-40B4-BE49-F238E27FC236}">
                <a16:creationId xmlns:a16="http://schemas.microsoft.com/office/drawing/2014/main" id="{9391A789-B550-4BDE-89BC-283F758BA27E}"/>
              </a:ext>
            </a:extLst>
          </p:cNvPr>
          <p:cNvCxnSpPr>
            <a:cxnSpLocks/>
            <a:stCxn id="27" idx="3"/>
            <a:endCxn id="29" idx="1"/>
          </p:cNvCxnSpPr>
          <p:nvPr/>
        </p:nvCxnSpPr>
        <p:spPr>
          <a:xfrm flipV="1">
            <a:off x="3743228" y="4063163"/>
            <a:ext cx="172533" cy="8103"/>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CE38B51F-5B4B-4919-9FC7-62CBCB61A28D}"/>
              </a:ext>
            </a:extLst>
          </p:cNvPr>
          <p:cNvCxnSpPr>
            <a:cxnSpLocks/>
            <a:stCxn id="29" idx="3"/>
            <a:endCxn id="41" idx="2"/>
          </p:cNvCxnSpPr>
          <p:nvPr/>
        </p:nvCxnSpPr>
        <p:spPr>
          <a:xfrm>
            <a:off x="4933679" y="4063162"/>
            <a:ext cx="249923" cy="0"/>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F630960-D8DD-4FA3-894A-F27DA9F3367F}"/>
              </a:ext>
            </a:extLst>
          </p:cNvPr>
          <p:cNvCxnSpPr>
            <a:cxnSpLocks/>
            <a:stCxn id="30" idx="2"/>
            <a:endCxn id="32" idx="0"/>
          </p:cNvCxnSpPr>
          <p:nvPr/>
        </p:nvCxnSpPr>
        <p:spPr>
          <a:xfrm>
            <a:off x="7528784" y="4488012"/>
            <a:ext cx="2" cy="345598"/>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Diagonal Corners Rounded 35">
            <a:extLst>
              <a:ext uri="{FF2B5EF4-FFF2-40B4-BE49-F238E27FC236}">
                <a16:creationId xmlns:a16="http://schemas.microsoft.com/office/drawing/2014/main" id="{5E10558A-4DEF-4292-BBDC-DF0A3C22BFDE}"/>
              </a:ext>
            </a:extLst>
          </p:cNvPr>
          <p:cNvSpPr/>
          <p:nvPr/>
        </p:nvSpPr>
        <p:spPr>
          <a:xfrm>
            <a:off x="2371627" y="2482012"/>
            <a:ext cx="1371600" cy="723900"/>
          </a:xfrm>
          <a:prstGeom prst="round2DiagRect">
            <a:avLst>
              <a:gd name="adj1" fmla="val 16667"/>
              <a:gd name="adj2" fmla="val 547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Annual Screening</a:t>
            </a:r>
          </a:p>
          <a:p>
            <a:pPr lvl="0"/>
            <a:r>
              <a:rPr lang="en-US" sz="1000" b="1" dirty="0">
                <a:solidFill>
                  <a:schemeClr val="tx1"/>
                </a:solidFill>
              </a:rPr>
              <a:t>(Proactive)</a:t>
            </a:r>
          </a:p>
        </p:txBody>
      </p:sp>
      <p:cxnSp>
        <p:nvCxnSpPr>
          <p:cNvPr id="37" name="Straight Connector 36">
            <a:extLst>
              <a:ext uri="{FF2B5EF4-FFF2-40B4-BE49-F238E27FC236}">
                <a16:creationId xmlns:a16="http://schemas.microsoft.com/office/drawing/2014/main" id="{EB105478-2C53-4740-8919-CF707969310B}"/>
              </a:ext>
            </a:extLst>
          </p:cNvPr>
          <p:cNvCxnSpPr>
            <a:cxnSpLocks/>
            <a:stCxn id="36" idx="1"/>
            <a:endCxn id="27" idx="0"/>
          </p:cNvCxnSpPr>
          <p:nvPr/>
        </p:nvCxnSpPr>
        <p:spPr>
          <a:xfrm>
            <a:off x="3057427" y="3205912"/>
            <a:ext cx="0" cy="223088"/>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8" name="Rectangle: Diagonal Corners Rounded 37">
            <a:extLst>
              <a:ext uri="{FF2B5EF4-FFF2-40B4-BE49-F238E27FC236}">
                <a16:creationId xmlns:a16="http://schemas.microsoft.com/office/drawing/2014/main" id="{85CC2E97-9690-4B84-A7C1-7347A5D554EF}"/>
              </a:ext>
            </a:extLst>
          </p:cNvPr>
          <p:cNvSpPr/>
          <p:nvPr/>
        </p:nvSpPr>
        <p:spPr>
          <a:xfrm>
            <a:off x="5100061" y="1967752"/>
            <a:ext cx="1371600" cy="723900"/>
          </a:xfrm>
          <a:prstGeom prst="round2DiagRect">
            <a:avLst>
              <a:gd name="adj1" fmla="val 16667"/>
              <a:gd name="adj2" fmla="val 547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New Active Monitoring Phase</a:t>
            </a:r>
          </a:p>
        </p:txBody>
      </p:sp>
      <p:sp>
        <p:nvSpPr>
          <p:cNvPr id="41" name="Rectangle: Diagonal Corners Rounded 40">
            <a:extLst>
              <a:ext uri="{FF2B5EF4-FFF2-40B4-BE49-F238E27FC236}">
                <a16:creationId xmlns:a16="http://schemas.microsoft.com/office/drawing/2014/main" id="{80DBA7F6-2003-41EB-8722-289FF06D9787}"/>
              </a:ext>
            </a:extLst>
          </p:cNvPr>
          <p:cNvSpPr/>
          <p:nvPr/>
        </p:nvSpPr>
        <p:spPr>
          <a:xfrm>
            <a:off x="5183601" y="2919983"/>
            <a:ext cx="1204520" cy="2286359"/>
          </a:xfrm>
          <a:prstGeom prst="round2DiagRect">
            <a:avLst>
              <a:gd name="adj1" fmla="val 16667"/>
              <a:gd name="adj2" fmla="val 547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Adds regulatory threshold requirement for </a:t>
            </a:r>
            <a:r>
              <a:rPr lang="en-US" sz="1000" b="1" dirty="0">
                <a:solidFill>
                  <a:schemeClr val="tx1"/>
                </a:solidFill>
                <a:latin typeface="Segoe UI Black" panose="020B0A02040204020203" pitchFamily="34" charset="0"/>
                <a:ea typeface="Segoe UI Black" panose="020B0A02040204020203" pitchFamily="34" charset="0"/>
              </a:rPr>
              <a:t>notice</a:t>
            </a:r>
            <a:r>
              <a:rPr lang="en-US" sz="1000" b="1" dirty="0">
                <a:solidFill>
                  <a:schemeClr val="tx1"/>
                </a:solidFill>
              </a:rPr>
              <a:t> to students </a:t>
            </a:r>
            <a:r>
              <a:rPr lang="en-US" sz="1000" b="1" dirty="0">
                <a:solidFill>
                  <a:schemeClr val="tx1"/>
                </a:solidFill>
                <a:latin typeface="Segoe UI Black" panose="020B0A02040204020203" pitchFamily="34" charset="0"/>
                <a:ea typeface="Segoe UI Black" panose="020B0A02040204020203" pitchFamily="34" charset="0"/>
              </a:rPr>
              <a:t>and a contingency closure plan</a:t>
            </a:r>
            <a:r>
              <a:rPr lang="en-US" sz="1000" b="1" dirty="0">
                <a:solidFill>
                  <a:schemeClr val="tx1"/>
                </a:solidFill>
              </a:rPr>
              <a:t>, e.g. 18-month rule during the active monitoring phase</a:t>
            </a:r>
          </a:p>
        </p:txBody>
      </p:sp>
      <p:cxnSp>
        <p:nvCxnSpPr>
          <p:cNvPr id="42" name="Straight Connector 41">
            <a:extLst>
              <a:ext uri="{FF2B5EF4-FFF2-40B4-BE49-F238E27FC236}">
                <a16:creationId xmlns:a16="http://schemas.microsoft.com/office/drawing/2014/main" id="{73687F78-F0D0-4817-B7B9-563FEA770DB9}"/>
              </a:ext>
            </a:extLst>
          </p:cNvPr>
          <p:cNvCxnSpPr>
            <a:stCxn id="38" idx="1"/>
            <a:endCxn id="41" idx="3"/>
          </p:cNvCxnSpPr>
          <p:nvPr/>
        </p:nvCxnSpPr>
        <p:spPr>
          <a:xfrm>
            <a:off x="5785861" y="2691652"/>
            <a:ext cx="0" cy="22833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B471B5F4-6B40-4F11-93D5-9B8B78312B94}"/>
              </a:ext>
            </a:extLst>
          </p:cNvPr>
          <p:cNvCxnSpPr>
            <a:cxnSpLocks/>
            <a:stCxn id="30" idx="0"/>
            <a:endCxn id="31" idx="1"/>
          </p:cNvCxnSpPr>
          <p:nvPr/>
        </p:nvCxnSpPr>
        <p:spPr>
          <a:xfrm rot="5400000" flipH="1" flipV="1">
            <a:off x="7296291" y="2578459"/>
            <a:ext cx="764696" cy="299710"/>
          </a:xfrm>
          <a:prstGeom prst="bentConnector2">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Diagonal Corners Rounded 44">
            <a:extLst>
              <a:ext uri="{FF2B5EF4-FFF2-40B4-BE49-F238E27FC236}">
                <a16:creationId xmlns:a16="http://schemas.microsoft.com/office/drawing/2014/main" id="{A854E912-E67D-4460-8395-44811117AB32}"/>
              </a:ext>
            </a:extLst>
          </p:cNvPr>
          <p:cNvSpPr/>
          <p:nvPr/>
        </p:nvSpPr>
        <p:spPr>
          <a:xfrm>
            <a:off x="7456127" y="5852647"/>
            <a:ext cx="1039633" cy="596396"/>
          </a:xfrm>
          <a:prstGeom prst="round2DiagRect">
            <a:avLst>
              <a:gd name="adj1" fmla="val 16667"/>
              <a:gd name="adj2" fmla="val 547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Sanctions</a:t>
            </a:r>
          </a:p>
        </p:txBody>
      </p:sp>
      <p:cxnSp>
        <p:nvCxnSpPr>
          <p:cNvPr id="46" name="Connector: Elbow 45">
            <a:extLst>
              <a:ext uri="{FF2B5EF4-FFF2-40B4-BE49-F238E27FC236}">
                <a16:creationId xmlns:a16="http://schemas.microsoft.com/office/drawing/2014/main" id="{29787B18-712F-49F9-B62F-264E395B1029}"/>
              </a:ext>
            </a:extLst>
          </p:cNvPr>
          <p:cNvCxnSpPr>
            <a:cxnSpLocks/>
            <a:stCxn id="32" idx="2"/>
            <a:endCxn id="45" idx="3"/>
          </p:cNvCxnSpPr>
          <p:nvPr/>
        </p:nvCxnSpPr>
        <p:spPr>
          <a:xfrm rot="16200000" flipH="1">
            <a:off x="7429213" y="5305916"/>
            <a:ext cx="646305" cy="447157"/>
          </a:xfrm>
          <a:prstGeom prst="bentConnector3">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AB1383EA-A199-4AB3-997E-B9AA230488B2}"/>
              </a:ext>
            </a:extLst>
          </p:cNvPr>
          <p:cNvSpPr/>
          <p:nvPr/>
        </p:nvSpPr>
        <p:spPr>
          <a:xfrm>
            <a:off x="157497" y="1744826"/>
            <a:ext cx="2019982" cy="4732174"/>
          </a:xfrm>
          <a:prstGeom prst="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200" b="1" dirty="0">
              <a:solidFill>
                <a:schemeClr val="tx1"/>
              </a:solidFill>
            </a:endParaRPr>
          </a:p>
        </p:txBody>
      </p:sp>
      <p:grpSp>
        <p:nvGrpSpPr>
          <p:cNvPr id="49" name="Group 48">
            <a:extLst>
              <a:ext uri="{FF2B5EF4-FFF2-40B4-BE49-F238E27FC236}">
                <a16:creationId xmlns:a16="http://schemas.microsoft.com/office/drawing/2014/main" id="{055C5FDE-4351-4308-8F58-E7129B069C3A}"/>
              </a:ext>
            </a:extLst>
          </p:cNvPr>
          <p:cNvGrpSpPr/>
          <p:nvPr/>
        </p:nvGrpSpPr>
        <p:grpSpPr>
          <a:xfrm>
            <a:off x="152400" y="1752600"/>
            <a:ext cx="2019989" cy="4648200"/>
            <a:chOff x="81292" y="2010240"/>
            <a:chExt cx="2019989" cy="4648200"/>
          </a:xfrm>
        </p:grpSpPr>
        <p:cxnSp>
          <p:nvCxnSpPr>
            <p:cNvPr id="50" name="Straight Connector 49">
              <a:extLst>
                <a:ext uri="{FF2B5EF4-FFF2-40B4-BE49-F238E27FC236}">
                  <a16:creationId xmlns:a16="http://schemas.microsoft.com/office/drawing/2014/main" id="{4F70671A-F36F-4BFD-B8D7-CE56D594DEC6}"/>
                </a:ext>
              </a:extLst>
            </p:cNvPr>
            <p:cNvCxnSpPr>
              <a:cxnSpLocks/>
              <a:stCxn id="51" idx="2"/>
              <a:endCxn id="53" idx="0"/>
            </p:cNvCxnSpPr>
            <p:nvPr/>
          </p:nvCxnSpPr>
          <p:spPr>
            <a:xfrm>
              <a:off x="1091290" y="3410726"/>
              <a:ext cx="0" cy="1859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727D693-3B95-4DCE-8C59-424BB67F9C45}"/>
                </a:ext>
              </a:extLst>
            </p:cNvPr>
            <p:cNvSpPr/>
            <p:nvPr/>
          </p:nvSpPr>
          <p:spPr>
            <a:xfrm>
              <a:off x="211342" y="2522374"/>
              <a:ext cx="1759896" cy="888352"/>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Institution notifies BHE it may close, or plans to either merge with or acquire an existing institution.</a:t>
              </a:r>
            </a:p>
          </p:txBody>
        </p:sp>
        <p:sp>
          <p:nvSpPr>
            <p:cNvPr id="53" name="Rectangle 52">
              <a:extLst>
                <a:ext uri="{FF2B5EF4-FFF2-40B4-BE49-F238E27FC236}">
                  <a16:creationId xmlns:a16="http://schemas.microsoft.com/office/drawing/2014/main" id="{EC4D6A2B-75B3-4DB6-87A7-5CDCDDFCD883}"/>
                </a:ext>
              </a:extLst>
            </p:cNvPr>
            <p:cNvSpPr/>
            <p:nvPr/>
          </p:nvSpPr>
          <p:spPr>
            <a:xfrm>
              <a:off x="211342" y="5270078"/>
              <a:ext cx="1759896" cy="1388362"/>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is alerted to other potential regulatory violations that may result in significant detriment to students, </a:t>
              </a:r>
              <a:r>
                <a:rPr lang="en-US" sz="1000" b="1" i="1" dirty="0">
                  <a:solidFill>
                    <a:schemeClr val="tx1"/>
                  </a:solidFill>
                </a:rPr>
                <a:t>e.g., </a:t>
              </a:r>
              <a:r>
                <a:rPr lang="en-US" sz="1000" b="1" dirty="0">
                  <a:solidFill>
                    <a:schemeClr val="tx1"/>
                  </a:solidFill>
                </a:rPr>
                <a:t>abrupt changes in governance structure, fiscal affairs, or academic quality.</a:t>
              </a:r>
            </a:p>
          </p:txBody>
        </p:sp>
        <p:sp>
          <p:nvSpPr>
            <p:cNvPr id="54" name="Rectangle 53">
              <a:extLst>
                <a:ext uri="{FF2B5EF4-FFF2-40B4-BE49-F238E27FC236}">
                  <a16:creationId xmlns:a16="http://schemas.microsoft.com/office/drawing/2014/main" id="{B8E607B4-CEE5-41F5-B042-A6B9AC51C305}"/>
                </a:ext>
              </a:extLst>
            </p:cNvPr>
            <p:cNvSpPr/>
            <p:nvPr/>
          </p:nvSpPr>
          <p:spPr>
            <a:xfrm>
              <a:off x="81299" y="2010240"/>
              <a:ext cx="2019982" cy="4145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b="1" dirty="0">
                  <a:solidFill>
                    <a:schemeClr val="tx1"/>
                  </a:solidFill>
                </a:rPr>
                <a:t>Regulatory Triggers</a:t>
              </a:r>
            </a:p>
            <a:p>
              <a:pPr algn="ctr"/>
              <a:r>
                <a:rPr lang="en-US" sz="1200" b="1" dirty="0">
                  <a:solidFill>
                    <a:schemeClr val="tx1"/>
                  </a:solidFill>
                </a:rPr>
                <a:t>for Investigation</a:t>
              </a:r>
            </a:p>
          </p:txBody>
        </p:sp>
        <p:sp>
          <p:nvSpPr>
            <p:cNvPr id="55" name="Rectangle: Diagonal Corners Rounded 54">
              <a:extLst>
                <a:ext uri="{FF2B5EF4-FFF2-40B4-BE49-F238E27FC236}">
                  <a16:creationId xmlns:a16="http://schemas.microsoft.com/office/drawing/2014/main" id="{69B9340C-6C47-476C-8401-95AF163F6DA9}"/>
                </a:ext>
              </a:extLst>
            </p:cNvPr>
            <p:cNvSpPr/>
            <p:nvPr/>
          </p:nvSpPr>
          <p:spPr>
            <a:xfrm>
              <a:off x="81292" y="3635169"/>
              <a:ext cx="2019982" cy="1410465"/>
            </a:xfrm>
            <a:prstGeom prst="round2Diag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identifies concerns regarding an institution’s “past, present, or future financial stability, and the resources available for effective accomplishment of its announced purposes.”</a:t>
              </a:r>
            </a:p>
          </p:txBody>
        </p:sp>
      </p:grpSp>
      <p:sp>
        <p:nvSpPr>
          <p:cNvPr id="58" name="Rectangle 57">
            <a:extLst>
              <a:ext uri="{FF2B5EF4-FFF2-40B4-BE49-F238E27FC236}">
                <a16:creationId xmlns:a16="http://schemas.microsoft.com/office/drawing/2014/main" id="{21205620-CE75-4094-AE8E-DCE97205B808}"/>
              </a:ext>
            </a:extLst>
          </p:cNvPr>
          <p:cNvSpPr/>
          <p:nvPr/>
        </p:nvSpPr>
        <p:spPr>
          <a:xfrm>
            <a:off x="5003336" y="5850095"/>
            <a:ext cx="990600" cy="595088"/>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refers matter to AGO.</a:t>
            </a:r>
          </a:p>
        </p:txBody>
      </p:sp>
      <p:sp>
        <p:nvSpPr>
          <p:cNvPr id="59" name="Rectangle 58">
            <a:extLst>
              <a:ext uri="{FF2B5EF4-FFF2-40B4-BE49-F238E27FC236}">
                <a16:creationId xmlns:a16="http://schemas.microsoft.com/office/drawing/2014/main" id="{5BACA5E5-F664-4394-A7A5-FBBE958DDCA7}"/>
              </a:ext>
            </a:extLst>
          </p:cNvPr>
          <p:cNvSpPr/>
          <p:nvPr/>
        </p:nvSpPr>
        <p:spPr>
          <a:xfrm>
            <a:off x="6141915" y="5851973"/>
            <a:ext cx="1166233" cy="598371"/>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pursues BHE  revocation or suspension.</a:t>
            </a:r>
          </a:p>
        </p:txBody>
      </p:sp>
      <p:cxnSp>
        <p:nvCxnSpPr>
          <p:cNvPr id="61" name="Connector: Elbow 60">
            <a:extLst>
              <a:ext uri="{FF2B5EF4-FFF2-40B4-BE49-F238E27FC236}">
                <a16:creationId xmlns:a16="http://schemas.microsoft.com/office/drawing/2014/main" id="{FD96A9D8-AD75-4B95-99C0-185797B73F51}"/>
              </a:ext>
            </a:extLst>
          </p:cNvPr>
          <p:cNvCxnSpPr>
            <a:cxnSpLocks/>
            <a:stCxn id="32" idx="2"/>
            <a:endCxn id="58" idx="0"/>
          </p:cNvCxnSpPr>
          <p:nvPr/>
        </p:nvCxnSpPr>
        <p:spPr>
          <a:xfrm rot="5400000">
            <a:off x="6191836" y="4513143"/>
            <a:ext cx="643753" cy="2030150"/>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or: Elbow 62">
            <a:extLst>
              <a:ext uri="{FF2B5EF4-FFF2-40B4-BE49-F238E27FC236}">
                <a16:creationId xmlns:a16="http://schemas.microsoft.com/office/drawing/2014/main" id="{3D245678-9E6F-4976-AF5E-F58271CAA99A}"/>
              </a:ext>
            </a:extLst>
          </p:cNvPr>
          <p:cNvCxnSpPr>
            <a:cxnSpLocks/>
            <a:stCxn id="32" idx="2"/>
            <a:endCxn id="59" idx="0"/>
          </p:cNvCxnSpPr>
          <p:nvPr/>
        </p:nvCxnSpPr>
        <p:spPr>
          <a:xfrm rot="5400000">
            <a:off x="6804094" y="5127281"/>
            <a:ext cx="645630" cy="803755"/>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nector: Elbow 63">
            <a:extLst>
              <a:ext uri="{FF2B5EF4-FFF2-40B4-BE49-F238E27FC236}">
                <a16:creationId xmlns:a16="http://schemas.microsoft.com/office/drawing/2014/main" id="{99D3FC98-9921-477B-BDD0-FD61B0EB7993}"/>
              </a:ext>
            </a:extLst>
          </p:cNvPr>
          <p:cNvCxnSpPr>
            <a:cxnSpLocks/>
            <a:stCxn id="41" idx="0"/>
            <a:endCxn id="30" idx="1"/>
          </p:cNvCxnSpPr>
          <p:nvPr/>
        </p:nvCxnSpPr>
        <p:spPr>
          <a:xfrm flipV="1">
            <a:off x="6388122" y="3799338"/>
            <a:ext cx="454865" cy="263825"/>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1147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8E28057F-7DB1-4B0E-A71D-CB16E2576EC7}"/>
              </a:ext>
            </a:extLst>
          </p:cNvPr>
          <p:cNvSpPr>
            <a:spLocks noGrp="1"/>
          </p:cNvSpPr>
          <p:nvPr>
            <p:ph type="body" sz="quarter" idx="16"/>
          </p:nvPr>
        </p:nvSpPr>
        <p:spPr/>
        <p:txBody>
          <a:bodyPr/>
          <a:lstStyle/>
          <a:p>
            <a:endParaRPr lang="en-US"/>
          </a:p>
        </p:txBody>
      </p:sp>
      <p:sp>
        <p:nvSpPr>
          <p:cNvPr id="5" name="Title 4">
            <a:extLst>
              <a:ext uri="{FF2B5EF4-FFF2-40B4-BE49-F238E27FC236}">
                <a16:creationId xmlns:a16="http://schemas.microsoft.com/office/drawing/2014/main" id="{5221BE7A-2553-4448-922F-423A8DBE6BE5}"/>
              </a:ext>
            </a:extLst>
          </p:cNvPr>
          <p:cNvSpPr>
            <a:spLocks noGrp="1"/>
          </p:cNvSpPr>
          <p:nvPr>
            <p:ph type="title"/>
          </p:nvPr>
        </p:nvSpPr>
        <p:spPr/>
        <p:txBody>
          <a:bodyPr/>
          <a:lstStyle/>
          <a:p>
            <a:r>
              <a:rPr lang="en-US" dirty="0"/>
              <a:t>Elements of a Teach Out Plan</a:t>
            </a:r>
          </a:p>
        </p:txBody>
      </p:sp>
      <p:sp>
        <p:nvSpPr>
          <p:cNvPr id="3" name="Content Placeholder 2">
            <a:extLst>
              <a:ext uri="{FF2B5EF4-FFF2-40B4-BE49-F238E27FC236}">
                <a16:creationId xmlns:a16="http://schemas.microsoft.com/office/drawing/2014/main" id="{756595D8-1E0F-47CC-8BB2-9A80D6B766B1}"/>
              </a:ext>
            </a:extLst>
          </p:cNvPr>
          <p:cNvSpPr>
            <a:spLocks noGrp="1"/>
          </p:cNvSpPr>
          <p:nvPr>
            <p:ph sz="half" idx="1"/>
          </p:nvPr>
        </p:nvSpPr>
        <p:spPr>
          <a:xfrm>
            <a:off x="304800" y="1773936"/>
            <a:ext cx="8458200" cy="4623816"/>
          </a:xfrm>
        </p:spPr>
        <p:txBody>
          <a:bodyPr/>
          <a:lstStyle/>
          <a:p>
            <a:r>
              <a:rPr lang="en-US" sz="1600" dirty="0"/>
              <a:t>Ensure student records are retained</a:t>
            </a:r>
          </a:p>
          <a:p>
            <a:pPr marL="119062" indent="0">
              <a:buNone/>
            </a:pPr>
            <a:endParaRPr lang="en-US" sz="1600" dirty="0"/>
          </a:p>
          <a:p>
            <a:r>
              <a:rPr lang="en-US" sz="1600" dirty="0"/>
              <a:t>Review existing articulation agreements or create new institutional pathways (by majors) to ensure transfer of students with little to no loss of credits. Create exigency transfer agreements to facilitate seamless completion of a degree (e.g., waive residency requirements)</a:t>
            </a:r>
          </a:p>
          <a:p>
            <a:endParaRPr lang="en-US" sz="1600" dirty="0"/>
          </a:p>
          <a:p>
            <a:r>
              <a:rPr lang="en-US" sz="1600" dirty="0"/>
              <a:t>Review and provide feedback on institutional communication to stakeholders</a:t>
            </a:r>
          </a:p>
          <a:p>
            <a:endParaRPr lang="en-US" sz="1600" dirty="0"/>
          </a:p>
          <a:p>
            <a:r>
              <a:rPr lang="en-US" sz="1600" dirty="0"/>
              <a:t>Help institutions to create reverse transfer arrangements</a:t>
            </a:r>
          </a:p>
          <a:p>
            <a:pPr marL="119062" indent="0">
              <a:buNone/>
            </a:pPr>
            <a:endParaRPr lang="en-US" sz="1600" dirty="0"/>
          </a:p>
          <a:p>
            <a:r>
              <a:rPr lang="en-US" sz="1600" dirty="0"/>
              <a:t>Provide transitional teams even after closure</a:t>
            </a:r>
          </a:p>
          <a:p>
            <a:endParaRPr lang="en-US" sz="1600" dirty="0"/>
          </a:p>
          <a:p>
            <a:r>
              <a:rPr lang="en-US" sz="1600" dirty="0"/>
              <a:t>Facilitate recruitment and admissions fairs for affected students</a:t>
            </a:r>
          </a:p>
          <a:p>
            <a:endParaRPr lang="en-US" sz="1600" dirty="0"/>
          </a:p>
          <a:p>
            <a:r>
              <a:rPr lang="en-US" sz="1600" dirty="0"/>
              <a:t>Facilitate approval of temporary teach out arrangements</a:t>
            </a:r>
          </a:p>
        </p:txBody>
      </p:sp>
    </p:spTree>
    <p:extLst>
      <p:ext uri="{BB962C8B-B14F-4D97-AF65-F5344CB8AC3E}">
        <p14:creationId xmlns:p14="http://schemas.microsoft.com/office/powerpoint/2010/main" val="2349532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FDDCF8-11EC-4D45-A80C-997D7794E697}"/>
              </a:ext>
            </a:extLst>
          </p:cNvPr>
          <p:cNvSpPr>
            <a:spLocks noGrp="1"/>
          </p:cNvSpPr>
          <p:nvPr>
            <p:ph idx="1"/>
          </p:nvPr>
        </p:nvSpPr>
        <p:spPr>
          <a:xfrm>
            <a:off x="381000" y="1524000"/>
            <a:ext cx="8382000" cy="5181600"/>
          </a:xfrm>
        </p:spPr>
        <p:txBody>
          <a:bodyPr/>
          <a:lstStyle/>
          <a:p>
            <a:r>
              <a:rPr lang="en-US" sz="2800" dirty="0"/>
              <a:t>Balanced approach-consumer protection and institutional integrity</a:t>
            </a:r>
          </a:p>
          <a:p>
            <a:r>
              <a:rPr lang="en-US" sz="2800" dirty="0"/>
              <a:t>Shift from being reactive to proactive</a:t>
            </a:r>
          </a:p>
          <a:p>
            <a:r>
              <a:rPr lang="en-US" sz="2800" dirty="0"/>
              <a:t>One size does not fit all</a:t>
            </a:r>
          </a:p>
          <a:p>
            <a:pPr lvl="1"/>
            <a:r>
              <a:rPr lang="en-US" sz="2400" dirty="0"/>
              <a:t>Exploring multiple measures/indicators/trends</a:t>
            </a:r>
          </a:p>
          <a:p>
            <a:r>
              <a:rPr lang="en-US" sz="2800" dirty="0"/>
              <a:t>Be deliberative and inclusive; solicit input from multiple stakeholders</a:t>
            </a:r>
          </a:p>
          <a:p>
            <a:r>
              <a:rPr lang="en-US" sz="2800" dirty="0"/>
              <a:t>Ensuring confidentiality protections is key</a:t>
            </a:r>
          </a:p>
          <a:p>
            <a:r>
              <a:rPr lang="en-US" sz="2800" dirty="0"/>
              <a:t>Requiring timely notification to students is also key</a:t>
            </a:r>
          </a:p>
        </p:txBody>
      </p:sp>
      <p:sp>
        <p:nvSpPr>
          <p:cNvPr id="3" name="Text Placeholder 2">
            <a:extLst>
              <a:ext uri="{FF2B5EF4-FFF2-40B4-BE49-F238E27FC236}">
                <a16:creationId xmlns:a16="http://schemas.microsoft.com/office/drawing/2014/main" id="{ED283834-BB6C-412E-8ED8-32F8B8A6273B}"/>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50382735-1F6C-4218-BBEC-4E20EADE29C9}"/>
              </a:ext>
            </a:extLst>
          </p:cNvPr>
          <p:cNvSpPr>
            <a:spLocks noGrp="1"/>
          </p:cNvSpPr>
          <p:nvPr>
            <p:ph type="title"/>
          </p:nvPr>
        </p:nvSpPr>
        <p:spPr/>
        <p:txBody>
          <a:bodyPr/>
          <a:lstStyle/>
          <a:p>
            <a:r>
              <a:rPr lang="en-US" sz="3200" dirty="0"/>
              <a:t>Guiding Principles for Implementation of THESIS Recommendations</a:t>
            </a:r>
          </a:p>
        </p:txBody>
      </p:sp>
    </p:spTree>
    <p:extLst>
      <p:ext uri="{BB962C8B-B14F-4D97-AF65-F5344CB8AC3E}">
        <p14:creationId xmlns:p14="http://schemas.microsoft.com/office/powerpoint/2010/main" val="289025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9BF6CB-39A3-4F20-ACFC-10AB2310FAE0}"/>
              </a:ext>
            </a:extLst>
          </p:cNvPr>
          <p:cNvSpPr>
            <a:spLocks noGrp="1"/>
          </p:cNvSpPr>
          <p:nvPr>
            <p:ph idx="1"/>
          </p:nvPr>
        </p:nvSpPr>
        <p:spPr/>
        <p:txBody>
          <a:bodyPr/>
          <a:lstStyle/>
          <a:p>
            <a:pPr marL="119062" indent="0">
              <a:buNone/>
            </a:pPr>
            <a:r>
              <a:rPr lang="en-US" sz="1600" b="1" dirty="0"/>
              <a:t>April 2018- </a:t>
            </a:r>
            <a:r>
              <a:rPr lang="en-US" sz="1600" dirty="0"/>
              <a:t>Mount Ida College announces abrupt closure</a:t>
            </a:r>
          </a:p>
          <a:p>
            <a:pPr marL="119062" indent="0">
              <a:buNone/>
            </a:pPr>
            <a:r>
              <a:rPr lang="en-US" sz="1600" b="1" dirty="0"/>
              <a:t>June 2018- </a:t>
            </a:r>
            <a:r>
              <a:rPr lang="en-US" sz="1600" dirty="0"/>
              <a:t>BHE forms THESIS working group  </a:t>
            </a:r>
          </a:p>
          <a:p>
            <a:pPr marL="119062" indent="0">
              <a:buNone/>
            </a:pPr>
            <a:r>
              <a:rPr lang="en-US" sz="1600" b="1" dirty="0"/>
              <a:t>Summer and Fall 2018- </a:t>
            </a:r>
            <a:r>
              <a:rPr lang="en-US" sz="1600" dirty="0"/>
              <a:t>THESIS group meets, conducts research and analysis, develops recommendations</a:t>
            </a:r>
          </a:p>
          <a:p>
            <a:pPr marL="119062" indent="0">
              <a:buNone/>
            </a:pPr>
            <a:r>
              <a:rPr lang="en-US" sz="1600" b="1" dirty="0"/>
              <a:t>January 22, 2019- </a:t>
            </a:r>
            <a:r>
              <a:rPr lang="en-US" sz="1600" dirty="0"/>
              <a:t>BHE accepts THESIS Working Group report and charges Commissioner to develop implementation recommendations</a:t>
            </a:r>
          </a:p>
          <a:p>
            <a:pPr marL="119062" indent="0">
              <a:buNone/>
            </a:pPr>
            <a:r>
              <a:rPr lang="en-US" sz="1600" b="1" dirty="0"/>
              <a:t>January-June 2019- </a:t>
            </a:r>
            <a:r>
              <a:rPr lang="en-US" sz="1600" dirty="0"/>
              <a:t>Informal stakeholder vetting; regulation drafting</a:t>
            </a:r>
          </a:p>
          <a:p>
            <a:pPr marL="119062" indent="0">
              <a:buNone/>
            </a:pPr>
            <a:r>
              <a:rPr lang="en-US" sz="1600" b="1" dirty="0"/>
              <a:t>May-June 2019- </a:t>
            </a:r>
            <a:r>
              <a:rPr lang="en-US" sz="1600" dirty="0"/>
              <a:t>Finalize a draft set of regulations; distribute draft regulations for further informal vetting</a:t>
            </a:r>
          </a:p>
          <a:p>
            <a:pPr marL="119062" indent="0">
              <a:buNone/>
            </a:pPr>
            <a:r>
              <a:rPr lang="en-US" sz="1600" b="1" dirty="0"/>
              <a:t>June 18, 2019- </a:t>
            </a:r>
            <a:r>
              <a:rPr lang="en-US" sz="1600" dirty="0"/>
              <a:t>BHE votes to put draft regulations out for formal public comment</a:t>
            </a:r>
          </a:p>
          <a:p>
            <a:pPr marL="119062" indent="0">
              <a:buNone/>
            </a:pPr>
            <a:r>
              <a:rPr lang="en-US" sz="1600" b="1" dirty="0"/>
              <a:t>June-August 2019- </a:t>
            </a:r>
            <a:r>
              <a:rPr lang="en-US" sz="1600" dirty="0"/>
              <a:t>Pubic Comment period; DHE staff revise regulations as needed; finalize policies</a:t>
            </a:r>
          </a:p>
          <a:p>
            <a:pPr marL="119062" indent="0">
              <a:buNone/>
            </a:pPr>
            <a:r>
              <a:rPr lang="en-US" sz="1600" b="1" dirty="0"/>
              <a:t>Fall 2019 BHE Meeting- </a:t>
            </a:r>
            <a:r>
              <a:rPr lang="en-US" sz="1600" dirty="0"/>
              <a:t>Vote on final regulations (Date of meeting TBD)</a:t>
            </a:r>
          </a:p>
          <a:p>
            <a:pPr marL="119062" indent="0">
              <a:buNone/>
            </a:pPr>
            <a:endParaRPr lang="en-US" dirty="0"/>
          </a:p>
        </p:txBody>
      </p:sp>
      <p:sp>
        <p:nvSpPr>
          <p:cNvPr id="3" name="Text Placeholder 2">
            <a:extLst>
              <a:ext uri="{FF2B5EF4-FFF2-40B4-BE49-F238E27FC236}">
                <a16:creationId xmlns:a16="http://schemas.microsoft.com/office/drawing/2014/main" id="{3B560814-609F-4DC2-9AFC-634B5E4AFC04}"/>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458E6D54-6416-4A0D-801F-4968685CDEDC}"/>
              </a:ext>
            </a:extLst>
          </p:cNvPr>
          <p:cNvSpPr>
            <a:spLocks noGrp="1"/>
          </p:cNvSpPr>
          <p:nvPr>
            <p:ph type="title"/>
          </p:nvPr>
        </p:nvSpPr>
        <p:spPr/>
        <p:txBody>
          <a:bodyPr/>
          <a:lstStyle/>
          <a:p>
            <a:r>
              <a:rPr lang="en-US" dirty="0"/>
              <a:t>Timeline</a:t>
            </a:r>
          </a:p>
        </p:txBody>
      </p:sp>
    </p:spTree>
    <p:extLst>
      <p:ext uri="{BB962C8B-B14F-4D97-AF65-F5344CB8AC3E}">
        <p14:creationId xmlns:p14="http://schemas.microsoft.com/office/powerpoint/2010/main" val="42844590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DHE PowerPoint 2017</Template>
  <TotalTime>743</TotalTime>
  <Words>979</Words>
  <Application>Microsoft Office PowerPoint</Application>
  <PresentationFormat>On-screen Show (4:3)</PresentationFormat>
  <Paragraphs>106</Paragraphs>
  <Slides>9</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vt:i4>
      </vt:variant>
    </vt:vector>
  </HeadingPairs>
  <TitlesOfParts>
    <vt:vector size="21" baseType="lpstr">
      <vt:lpstr>Arial</vt:lpstr>
      <vt:lpstr>Calibri</vt:lpstr>
      <vt:lpstr>Corbel</vt:lpstr>
      <vt:lpstr>Franklin Gothic Demi</vt:lpstr>
      <vt:lpstr>Segoe UI</vt:lpstr>
      <vt:lpstr>Segoe UI Black</vt:lpstr>
      <vt:lpstr>Segoe UI Bold</vt:lpstr>
      <vt:lpstr>Segoe UI Historic</vt:lpstr>
      <vt:lpstr>Wingdings</vt:lpstr>
      <vt:lpstr>Wingdings 2</vt:lpstr>
      <vt:lpstr>Wingdings 3</vt:lpstr>
      <vt:lpstr>DHE PowerPoint</vt:lpstr>
      <vt:lpstr>THESIS: Current Authority and Proposed Changes</vt:lpstr>
      <vt:lpstr>Closures and Mergers:   Massachusetts Context</vt:lpstr>
      <vt:lpstr>Current BHE Authority</vt:lpstr>
      <vt:lpstr>Current BHE Regulatory Authority</vt:lpstr>
      <vt:lpstr>Challenges and Opportunities</vt:lpstr>
      <vt:lpstr>THESIS Recommendations</vt:lpstr>
      <vt:lpstr>Elements of a Teach Out Plan</vt:lpstr>
      <vt:lpstr>Guiding Principles for Implementation of THESIS Recommendations</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TBF PowerPoint Slides</dc:title>
  <dc:creator>Nally, Alex (DHE)</dc:creator>
  <cp:lastModifiedBy>Chadha, Suchita (DHE)</cp:lastModifiedBy>
  <cp:revision>50</cp:revision>
  <cp:lastPrinted>2019-04-25T18:29:48Z</cp:lastPrinted>
  <dcterms:created xsi:type="dcterms:W3CDTF">2019-04-24T18:11:44Z</dcterms:created>
  <dcterms:modified xsi:type="dcterms:W3CDTF">2019-05-08T14:36:15Z</dcterms:modified>
</cp:coreProperties>
</file>